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28"/>
  </p:notesMasterIdLst>
  <p:handoutMasterIdLst>
    <p:handoutMasterId r:id="rId29"/>
  </p:handoutMasterIdLst>
  <p:sldIdLst>
    <p:sldId id="256" r:id="rId3"/>
    <p:sldId id="257" r:id="rId4"/>
    <p:sldId id="258" r:id="rId5"/>
    <p:sldId id="260" r:id="rId6"/>
    <p:sldId id="261" r:id="rId7"/>
    <p:sldId id="287" r:id="rId8"/>
    <p:sldId id="268" r:id="rId9"/>
    <p:sldId id="272" r:id="rId10"/>
    <p:sldId id="267" r:id="rId11"/>
    <p:sldId id="269" r:id="rId12"/>
    <p:sldId id="270" r:id="rId13"/>
    <p:sldId id="271" r:id="rId14"/>
    <p:sldId id="275" r:id="rId15"/>
    <p:sldId id="276" r:id="rId16"/>
    <p:sldId id="283" r:id="rId17"/>
    <p:sldId id="279" r:id="rId18"/>
    <p:sldId id="280" r:id="rId19"/>
    <p:sldId id="281" r:id="rId20"/>
    <p:sldId id="282" r:id="rId21"/>
    <p:sldId id="284" r:id="rId22"/>
    <p:sldId id="278" r:id="rId23"/>
    <p:sldId id="286" r:id="rId24"/>
    <p:sldId id="277" r:id="rId25"/>
    <p:sldId id="285" r:id="rId26"/>
    <p:sldId id="266" r:id="rId27"/>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160" autoAdjust="0"/>
    <p:restoredTop sz="95274" autoAdjust="0"/>
  </p:normalViewPr>
  <p:slideViewPr>
    <p:cSldViewPr>
      <p:cViewPr varScale="1">
        <p:scale>
          <a:sx n="71" d="100"/>
          <a:sy n="71" d="100"/>
        </p:scale>
        <p:origin x="228" y="78"/>
      </p:cViewPr>
      <p:guideLst>
        <p:guide pos="3839"/>
        <p:guide orient="horz" pos="2160"/>
      </p:guideLst>
    </p:cSldViewPr>
  </p:slideViewPr>
  <p:notesTextViewPr>
    <p:cViewPr>
      <p:scale>
        <a:sx n="1" d="1"/>
        <a:sy n="1" d="1"/>
      </p:scale>
      <p:origin x="0" y="0"/>
    </p:cViewPr>
  </p:notesTextViewPr>
  <p:notesViewPr>
    <p:cSldViewPr showGuides="1">
      <p:cViewPr varScale="1">
        <p:scale>
          <a:sx n="63" d="100"/>
          <a:sy n="63" d="100"/>
        </p:scale>
        <p:origin x="1986"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8/12/2016</a:t>
            </a:fld>
            <a:endParaRPr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dirty="0"/>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8/12/2016</a:t>
            </a:fld>
            <a:endParaRPr dirty="0"/>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dirty="0"/>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grpSp>
        <p:nvGrpSpPr>
          <p:cNvPr id="256" name="line"/>
          <p:cNvGrpSpPr/>
          <p:nvPr/>
        </p:nvGrpSpPr>
        <p:grpSpPr bwMode="invGray">
          <a:xfrm>
            <a:off x="1584896" y="4724400"/>
            <a:ext cx="8631936" cy="64008"/>
            <a:chOff x="-4110038" y="2703513"/>
            <a:chExt cx="17394239" cy="160336"/>
          </a:xfrm>
          <a:solidFill>
            <a:schemeClr val="accent1"/>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gr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line"/>
          <p:cNvGrpSpPr/>
          <p:nvPr/>
        </p:nvGrpSpPr>
        <p:grpSpPr bwMode="invGray">
          <a:xfrm>
            <a:off x="1522413" y="1514475"/>
            <a:ext cx="10569575" cy="64008"/>
            <a:chOff x="1522413" y="1514475"/>
            <a:chExt cx="10569575" cy="64008"/>
          </a:xfrm>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AFE8FB1-0A7A-443E-AAF7-31D4FA1AA312}" type="datetimeFigureOut">
              <a:rPr lang="en-US"/>
              <a:t>8/12/2016</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line"/>
          <p:cNvGrpSpPr/>
          <p:nvPr/>
        </p:nvGrpSpPr>
        <p:grpSpPr bwMode="invGray">
          <a:xfrm rot="5400000">
            <a:off x="6864412" y="3472598"/>
            <a:ext cx="6492240" cy="64008"/>
            <a:chOff x="1522413" y="1514475"/>
            <a:chExt cx="10569575" cy="64008"/>
          </a:xfrm>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sp>
        <p:nvSpPr>
          <p:cNvPr id="2" name="Vertical Title 1"/>
          <p:cNvSpPr>
            <a:spLocks noGrp="1"/>
          </p:cNvSpPr>
          <p:nvPr>
            <p:ph type="title" orient="vert"/>
          </p:nvPr>
        </p:nvSpPr>
        <p:spPr>
          <a:xfrm>
            <a:off x="10361612" y="274639"/>
            <a:ext cx="1371600" cy="5901747"/>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08012" y="277813"/>
            <a:ext cx="9144001" cy="5898573"/>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AFE8FB1-0A7A-443E-AAF7-31D4FA1AA312}" type="datetimeFigureOut">
              <a:rPr lang="en-US"/>
              <a:t>8/12/2016</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67" name="line"/>
          <p:cNvGrpSpPr/>
          <p:nvPr/>
        </p:nvGrpSpPr>
        <p:grpSpPr bwMode="invGray">
          <a:xfrm>
            <a:off x="1522413" y="1514475"/>
            <a:ext cx="10569575" cy="64008"/>
            <a:chOff x="1522413" y="1514475"/>
            <a:chExt cx="10569575" cy="64008"/>
          </a:xfrm>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sp>
        <p:nvSpPr>
          <p:cNvPr id="2" name="Title 1"/>
          <p:cNvSpPr>
            <a:spLocks noGrp="1"/>
          </p:cNvSpPr>
          <p:nvPr>
            <p:ph type="title"/>
          </p:nvPr>
        </p:nvSpPr>
        <p:spPr>
          <a:xfrm>
            <a:off x="1522414" y="274638"/>
            <a:ext cx="9143998" cy="1020762"/>
          </a:xfrm>
        </p:spPr>
        <p:txBody>
          <a:bodyPr/>
          <a:lstStyle/>
          <a:p>
            <a:r>
              <a:rPr lang="en-US" smtClean="0"/>
              <a:t>Click to edit Master title style</a:t>
            </a:r>
            <a:endParaRPr/>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AFE8FB1-0A7A-443E-AAF7-31D4FA1AA312}" type="datetimeFigureOut">
              <a:rPr lang="en-US"/>
              <a:t>8/12/2016</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55" name="line"/>
          <p:cNvGrpSpPr/>
          <p:nvPr/>
        </p:nvGrpSpPr>
        <p:grpSpPr bwMode="invGray">
          <a:xfrm>
            <a:off x="1584896" y="4724400"/>
            <a:ext cx="8631936" cy="64008"/>
            <a:chOff x="-4110038" y="2703513"/>
            <a:chExt cx="17394239" cy="160336"/>
          </a:xfrm>
          <a:solidFill>
            <a:schemeClr val="accent1"/>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grpSp>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smtClean="0"/>
              <a:t>Click to edit Master title style</a:t>
            </a:r>
            <a:endParaRPr/>
          </a:p>
        </p:txBody>
      </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FE8FB1-0A7A-443E-AAF7-31D4FA1AA312}" type="datetimeFigureOut">
              <a:rPr lang="en-US"/>
              <a:t>8/12/2016</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58" name="line"/>
          <p:cNvGrpSpPr/>
          <p:nvPr/>
        </p:nvGrpSpPr>
        <p:grpSpPr bwMode="invGray">
          <a:xfrm>
            <a:off x="1522413" y="1514475"/>
            <a:ext cx="10569575" cy="64008"/>
            <a:chOff x="1522413" y="1514475"/>
            <a:chExt cx="10569575" cy="64008"/>
          </a:xfrm>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sp>
        <p:nvSpPr>
          <p:cNvPr id="2" name="Title 1"/>
          <p:cNvSpPr>
            <a:spLocks noGrp="1"/>
          </p:cNvSpPr>
          <p:nvPr>
            <p:ph type="title"/>
          </p:nvPr>
        </p:nvSpPr>
        <p:spPr>
          <a:xfrm>
            <a:off x="1522414" y="274638"/>
            <a:ext cx="9143998" cy="1020762"/>
          </a:xfrm>
        </p:spPr>
        <p:txBody>
          <a:bodyPr/>
          <a:lstStyle/>
          <a:p>
            <a:r>
              <a:rPr lang="en-US" smtClean="0"/>
              <a:t>Click to edit Master title style</a:t>
            </a:r>
            <a:endParaRPr/>
          </a:p>
        </p:txBody>
      </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9AFE8FB1-0A7A-443E-AAF7-31D4FA1AA312}" type="datetimeFigureOut">
              <a:rPr lang="en-US"/>
              <a:t>8/12/2016</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60" name="line"/>
          <p:cNvGrpSpPr/>
          <p:nvPr/>
        </p:nvGrpSpPr>
        <p:grpSpPr bwMode="invGray">
          <a:xfrm>
            <a:off x="1522413" y="1514475"/>
            <a:ext cx="10569575"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sp>
        <p:nvSpPr>
          <p:cNvPr id="2" name="Title 1"/>
          <p:cNvSpPr>
            <a:spLocks noGrp="1"/>
          </p:cNvSpPr>
          <p:nvPr>
            <p:ph type="title"/>
          </p:nvPr>
        </p:nvSpPr>
        <p:spPr>
          <a:xfrm>
            <a:off x="1522414" y="274638"/>
            <a:ext cx="9143998" cy="1020762"/>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9AFE8FB1-0A7A-443E-AAF7-31D4FA1AA312}" type="datetimeFigureOut">
              <a:rPr lang="en-US"/>
              <a:t>8/12/2016</a:t>
            </a:fld>
            <a:endParaRPr dirty="0"/>
          </a:p>
        </p:txBody>
      </p:sp>
      <p:sp>
        <p:nvSpPr>
          <p:cNvPr id="8" name="Footer Placeholder 7"/>
          <p:cNvSpPr>
            <a:spLocks noGrp="1"/>
          </p:cNvSpPr>
          <p:nvPr>
            <p:ph type="ftr" sz="quarter" idx="11"/>
          </p:nvPr>
        </p:nvSpPr>
        <p:spPr/>
        <p:txBody>
          <a:bodyPr/>
          <a:lstStyle/>
          <a:p>
            <a:endParaRPr dirty="0"/>
          </a:p>
        </p:txBody>
      </p:sp>
      <p:sp>
        <p:nvSpPr>
          <p:cNvPr id="9" name="Slide Number Placeholder 8"/>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6" name="line"/>
          <p:cNvGrpSpPr/>
          <p:nvPr/>
        </p:nvGrpSpPr>
        <p:grpSpPr bwMode="invGray">
          <a:xfrm>
            <a:off x="1522413" y="1514475"/>
            <a:ext cx="10569575" cy="64008"/>
            <a:chOff x="1522413" y="1514475"/>
            <a:chExt cx="10569575" cy="64008"/>
          </a:xfrm>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9AFE8FB1-0A7A-443E-AAF7-31D4FA1AA312}" type="datetimeFigureOut">
              <a:rPr lang="en-US"/>
              <a:t>8/12/2016</a:t>
            </a:fld>
            <a:endParaRPr dirty="0"/>
          </a:p>
        </p:txBody>
      </p:sp>
      <p:sp>
        <p:nvSpPr>
          <p:cNvPr id="4" name="Footer Placeholder 3"/>
          <p:cNvSpPr>
            <a:spLocks noGrp="1"/>
          </p:cNvSpPr>
          <p:nvPr>
            <p:ph type="ftr" sz="quarter" idx="11"/>
          </p:nvPr>
        </p:nvSpPr>
        <p:spPr/>
        <p:txBody>
          <a:bodyPr/>
          <a:lstStyle/>
          <a:p>
            <a:endParaRPr dirty="0"/>
          </a:p>
        </p:txBody>
      </p:sp>
      <p:sp>
        <p:nvSpPr>
          <p:cNvPr id="5" name="Slide Number Placeholder 4"/>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a:t>8/12/2016</a:t>
            </a:fld>
            <a:endParaRPr dirty="0"/>
          </a:p>
        </p:txBody>
      </p:sp>
      <p:sp>
        <p:nvSpPr>
          <p:cNvPr id="3" name="Footer Placeholder 2"/>
          <p:cNvSpPr>
            <a:spLocks noGrp="1"/>
          </p:cNvSpPr>
          <p:nvPr>
            <p:ph type="ftr" sz="quarter" idx="11"/>
          </p:nvPr>
        </p:nvSpPr>
        <p:spPr/>
        <p:txBody>
          <a:bodyPr/>
          <a:lstStyle/>
          <a:p>
            <a:endParaRPr dirty="0"/>
          </a:p>
        </p:txBody>
      </p:sp>
      <p:sp>
        <p:nvSpPr>
          <p:cNvPr id="4" name="Slide Number Placeholder 3"/>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15" name="frame"/>
          <p:cNvGrpSpPr/>
          <p:nvPr/>
        </p:nvGrpSpPr>
        <p:grpSpPr bwMode="invGray">
          <a:xfrm>
            <a:off x="4417839" y="1630821"/>
            <a:ext cx="6291028"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grpSp>
      </p:gr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smtClean="0"/>
              <a:t>Click to edit Master title style</a:t>
            </a:r>
            <a:endParaRPr/>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a:t>8/12/2016</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14" name="frame"/>
          <p:cNvGrpSpPr/>
          <p:nvPr/>
        </p:nvGrpSpPr>
        <p:grpSpPr bwMode="invGray">
          <a:xfrm flipH="1">
            <a:off x="1447500" y="1630821"/>
            <a:ext cx="6291028"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grpSp>
      </p:gr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smtClean="0"/>
              <a:t>Click to edit Master title style</a:t>
            </a:r>
            <a:endParaRPr/>
          </a:p>
        </p:txBody>
      </p:sp>
      <p:sp>
        <p:nvSpPr>
          <p:cNvPr id="3" name="Picture Placeholder 2"/>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dirty="0"/>
          </a:p>
        </p:txBody>
      </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a:t>8/12/2016</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000">
                <a:solidFill>
                  <a:schemeClr val="tx1">
                    <a:tint val="75000"/>
                  </a:schemeClr>
                </a:solidFill>
              </a:defRPr>
            </a:lvl1pPr>
          </a:lstStyle>
          <a:p>
            <a:fld id="{9AFE8FB1-0A7A-443E-AAF7-31D4FA1AA312}" type="datetimeFigureOut">
              <a:rPr lang="en-US"/>
              <a:pPr/>
              <a:t>8/12/2016</a:t>
            </a:fld>
            <a:endParaRPr dirty="0"/>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dirty="0"/>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000">
                <a:solidFill>
                  <a:schemeClr val="tx1">
                    <a:tint val="75000"/>
                  </a:schemeClr>
                </a:solidFill>
              </a:defRPr>
            </a:lvl1pPr>
          </a:lstStyle>
          <a:p>
            <a:fld id="{25BA54BD-C84D-46CE-8B72-31BFB26ABA43}" type="slidenum">
              <a:rPr/>
              <a:pPr/>
              <a:t>‹#›</a:t>
            </a:fld>
            <a:endParaRPr dirty="0"/>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mailto:vfuchs@admin.fsu.edu" TargetMode="External"/><Relationship Id="rId2" Type="http://schemas.openxmlformats.org/officeDocument/2006/relationships/hyperlink" Target="mailto:jbroomfield@fsu.edu" TargetMode="External"/><Relationship Id="rId1" Type="http://schemas.openxmlformats.org/officeDocument/2006/relationships/slideLayout" Target="../slideLayouts/slideLayout6.xml"/><Relationship Id="rId4" Type="http://schemas.openxmlformats.org/officeDocument/2006/relationships/hyperlink" Target="mailto:amwagner@fsu.edu"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www.titleix.fsu.edu/" TargetMode="Externa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offender.fdle.state.fl.us/offender/homepage.do;jsessionid=bwdhXuSvjG45L89DwHOL83-"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hyperlink" Target="https://knowmore.fsu.edu/greendot/" TargetMode="External"/><Relationship Id="rId2" Type="http://schemas.openxmlformats.org/officeDocument/2006/relationships/hyperlink" Target="mailto:kpruett@fsu.edu" TargetMode="External"/><Relationship Id="rId1" Type="http://schemas.openxmlformats.org/officeDocument/2006/relationships/slideLayout" Target="../slideLayouts/slideLayout2.xml"/><Relationship Id="rId5" Type="http://schemas.openxmlformats.org/officeDocument/2006/relationships/hyperlink" Target="http://sga.fsu.edu/safe_zone-program-info.shtml" TargetMode="External"/><Relationship Id="rId4" Type="http://schemas.openxmlformats.org/officeDocument/2006/relationships/hyperlink" Target="mailto:jkinchen@fsu.edu"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hyperlink" Target="http://www2.ed.gov/about/offices/list/ocr/publications.html#TitleIX"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mailto:jbroomfield@fsu.edu"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dos.fsu.edu/srr/conduct-codes/" TargetMode="External"/><Relationship Id="rId2" Type="http://schemas.openxmlformats.org/officeDocument/2006/relationships/hyperlink" Target="http://policies.fsu.edu/Policies/Policy-Offices/Office-of-the-Presiden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Title IX Reporting:</a:t>
            </a:r>
            <a:endParaRPr lang="en-US" dirty="0"/>
          </a:p>
        </p:txBody>
      </p:sp>
      <p:sp>
        <p:nvSpPr>
          <p:cNvPr id="3" name="Subtitle 2"/>
          <p:cNvSpPr>
            <a:spLocks noGrp="1"/>
          </p:cNvSpPr>
          <p:nvPr>
            <p:ph type="subTitle" idx="1"/>
          </p:nvPr>
        </p:nvSpPr>
        <p:spPr/>
        <p:txBody>
          <a:bodyPr/>
          <a:lstStyle/>
          <a:p>
            <a:r>
              <a:rPr lang="en-US" dirty="0" smtClean="0"/>
              <a:t>What  and how are Responsible Employees required to report?</a:t>
            </a:r>
            <a:endParaRPr lang="en-US" dirty="0"/>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are Responsible Employees?</a:t>
            </a:r>
            <a:endParaRPr lang="en-US" dirty="0"/>
          </a:p>
        </p:txBody>
      </p:sp>
      <p:sp>
        <p:nvSpPr>
          <p:cNvPr id="3" name="Rectangle 2"/>
          <p:cNvSpPr/>
          <p:nvPr/>
        </p:nvSpPr>
        <p:spPr>
          <a:xfrm>
            <a:off x="1549401" y="1828800"/>
            <a:ext cx="9372598" cy="4893647"/>
          </a:xfrm>
          <a:prstGeom prst="rect">
            <a:avLst/>
          </a:prstGeom>
        </p:spPr>
        <p:txBody>
          <a:bodyPr wrap="square">
            <a:spAutoFit/>
          </a:bodyPr>
          <a:lstStyle/>
          <a:p>
            <a:pPr marL="342900" indent="-342900">
              <a:buFont typeface="Arial" panose="020B0604020202020204" pitchFamily="34" charset="0"/>
              <a:buChar char="•"/>
            </a:pPr>
            <a:r>
              <a:rPr lang="en-US" sz="2400" dirty="0"/>
              <a:t>“Responsible Employees”</a:t>
            </a:r>
          </a:p>
          <a:p>
            <a:pPr marL="800100" lvl="1" indent="-342900">
              <a:buFont typeface="Arial" panose="020B0604020202020204" pitchFamily="34" charset="0"/>
              <a:buChar char="•"/>
            </a:pPr>
            <a:r>
              <a:rPr lang="en-US" sz="2400" dirty="0"/>
              <a:t>Any employee who is </a:t>
            </a:r>
            <a:r>
              <a:rPr lang="en-US" sz="2400" b="1" i="1" u="sng" dirty="0"/>
              <a:t>NOT </a:t>
            </a:r>
            <a:r>
              <a:rPr lang="en-US" sz="2400" dirty="0"/>
              <a:t>a confidential source</a:t>
            </a:r>
            <a:r>
              <a:rPr lang="en-US" sz="2400" dirty="0" smtClean="0"/>
              <a:t>.</a:t>
            </a:r>
          </a:p>
          <a:p>
            <a:pPr lvl="1"/>
            <a:endParaRPr lang="en-US" sz="2400" dirty="0"/>
          </a:p>
          <a:p>
            <a:pPr marL="342900" lvl="1" indent="-342900">
              <a:buFont typeface="Arial" panose="020B0604020202020204" pitchFamily="34" charset="0"/>
              <a:buChar char="•"/>
            </a:pPr>
            <a:r>
              <a:rPr lang="en-US" sz="2400" dirty="0" smtClean="0"/>
              <a:t>FSU </a:t>
            </a:r>
            <a:r>
              <a:rPr lang="en-US" sz="2400" dirty="0"/>
              <a:t>Confidential </a:t>
            </a:r>
            <a:r>
              <a:rPr lang="en-US" sz="2400" dirty="0" smtClean="0"/>
              <a:t>sources:</a:t>
            </a:r>
            <a:endParaRPr lang="en-US" sz="2400" dirty="0"/>
          </a:p>
          <a:p>
            <a:pPr marL="457200" lvl="2">
              <a:buFont typeface="Arial" panose="020B0604020202020204" pitchFamily="34" charset="0"/>
              <a:buChar char="•"/>
            </a:pPr>
            <a:r>
              <a:rPr lang="en-US" sz="2400" dirty="0" smtClean="0"/>
              <a:t>      Victim </a:t>
            </a:r>
            <a:r>
              <a:rPr lang="en-US" sz="2400" dirty="0"/>
              <a:t>Advocates</a:t>
            </a:r>
          </a:p>
          <a:p>
            <a:pPr marL="457200" lvl="2" indent="457200">
              <a:buFont typeface="Arial" panose="020B0604020202020204" pitchFamily="34" charset="0"/>
              <a:buChar char="•"/>
            </a:pPr>
            <a:r>
              <a:rPr lang="en-US" sz="2400" dirty="0"/>
              <a:t>Mental health counselors </a:t>
            </a:r>
            <a:r>
              <a:rPr lang="en-US" sz="2400" dirty="0" smtClean="0"/>
              <a:t>(e.g. UCC </a:t>
            </a:r>
            <a:r>
              <a:rPr lang="en-US" sz="2400" dirty="0"/>
              <a:t>and EAP)</a:t>
            </a:r>
          </a:p>
          <a:p>
            <a:pPr marL="457200" lvl="2" indent="457200">
              <a:buFont typeface="Arial" panose="020B0604020202020204" pitchFamily="34" charset="0"/>
              <a:buChar char="•"/>
            </a:pPr>
            <a:r>
              <a:rPr lang="en-US" sz="2400" dirty="0"/>
              <a:t>University health center medical staff</a:t>
            </a:r>
          </a:p>
          <a:p>
            <a:pPr marL="457200" lvl="2">
              <a:buFont typeface="Arial" panose="020B0604020202020204" pitchFamily="34" charset="0"/>
              <a:buChar char="•"/>
            </a:pPr>
            <a:r>
              <a:rPr lang="en-US" sz="2400" dirty="0" smtClean="0"/>
              <a:t>      Pastoral counselors</a:t>
            </a:r>
          </a:p>
          <a:p>
            <a:pPr marL="457200" lvl="2">
              <a:buFont typeface="Arial" panose="020B0604020202020204" pitchFamily="34" charset="0"/>
              <a:buChar char="•"/>
            </a:pPr>
            <a:endParaRPr lang="en-US" sz="2400" dirty="0"/>
          </a:p>
          <a:p>
            <a:pPr marL="457200" lvl="2" indent="-457200">
              <a:buFont typeface="Arial" panose="020B0604020202020204" pitchFamily="34" charset="0"/>
              <a:buChar char="•"/>
            </a:pPr>
            <a:r>
              <a:rPr lang="en-US" sz="2400" dirty="0" smtClean="0"/>
              <a:t>Confidential sources cannot report sexual misconduct to the Title IX office, unless the Affected/Reporting Party asks them.  Referring an individual to a confidential source does NOT fulfill a Responsible Employee’s obligation to make a Title IX report.</a:t>
            </a:r>
            <a:endParaRPr lang="en-US" sz="2400" dirty="0"/>
          </a:p>
        </p:txBody>
      </p:sp>
    </p:spTree>
    <p:extLst>
      <p:ext uri="{BB962C8B-B14F-4D97-AF65-F5344CB8AC3E}">
        <p14:creationId xmlns:p14="http://schemas.microsoft.com/office/powerpoint/2010/main" val="244267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gets the initial report?</a:t>
            </a:r>
            <a:endParaRPr lang="en-US" dirty="0"/>
          </a:p>
        </p:txBody>
      </p:sp>
      <p:sp>
        <p:nvSpPr>
          <p:cNvPr id="3" name="Rectangle 2"/>
          <p:cNvSpPr/>
          <p:nvPr/>
        </p:nvSpPr>
        <p:spPr>
          <a:xfrm>
            <a:off x="1598612" y="1676400"/>
            <a:ext cx="9372598" cy="4832092"/>
          </a:xfrm>
          <a:prstGeom prst="rect">
            <a:avLst/>
          </a:prstGeom>
        </p:spPr>
        <p:txBody>
          <a:bodyPr wrap="square">
            <a:spAutoFit/>
          </a:bodyPr>
          <a:lstStyle/>
          <a:p>
            <a:r>
              <a:rPr lang="en-US" sz="2400" dirty="0" smtClean="0"/>
              <a:t>Title IX Office:</a:t>
            </a:r>
          </a:p>
          <a:p>
            <a:r>
              <a:rPr lang="en-US" sz="2400" dirty="0"/>
              <a:t>	</a:t>
            </a:r>
            <a:r>
              <a:rPr lang="en-US" sz="2000" dirty="0" smtClean="0"/>
              <a:t>Jennifer Broomfield, LCSW, JD</a:t>
            </a:r>
          </a:p>
          <a:p>
            <a:r>
              <a:rPr lang="en-US" sz="2000" dirty="0"/>
              <a:t>	</a:t>
            </a:r>
            <a:r>
              <a:rPr lang="en-US" sz="2000" dirty="0" smtClean="0"/>
              <a:t>Title IX Director</a:t>
            </a:r>
          </a:p>
          <a:p>
            <a:r>
              <a:rPr lang="en-US" sz="2000" dirty="0"/>
              <a:t>	</a:t>
            </a:r>
            <a:r>
              <a:rPr lang="en-US" sz="2000" dirty="0" smtClean="0">
                <a:hlinkClick r:id="rId2"/>
              </a:rPr>
              <a:t>jbroomfield@fsu.edu</a:t>
            </a:r>
            <a:endParaRPr lang="en-US" sz="2000" dirty="0" smtClean="0"/>
          </a:p>
          <a:p>
            <a:r>
              <a:rPr lang="en-US" sz="2000" dirty="0"/>
              <a:t>	</a:t>
            </a:r>
            <a:r>
              <a:rPr lang="en-US" sz="2000" dirty="0" smtClean="0"/>
              <a:t>850-644-6271</a:t>
            </a:r>
          </a:p>
          <a:p>
            <a:r>
              <a:rPr lang="en-US" dirty="0" smtClean="0"/>
              <a:t>OR</a:t>
            </a:r>
          </a:p>
          <a:p>
            <a:r>
              <a:rPr lang="en-US" sz="2000" dirty="0"/>
              <a:t>	</a:t>
            </a:r>
            <a:r>
              <a:rPr lang="en-US" sz="2000" dirty="0" smtClean="0"/>
              <a:t>Vanessa Fuchs</a:t>
            </a:r>
          </a:p>
          <a:p>
            <a:r>
              <a:rPr lang="en-US" sz="2000" dirty="0"/>
              <a:t>	</a:t>
            </a:r>
            <a:r>
              <a:rPr lang="en-US" sz="2000" dirty="0" smtClean="0"/>
              <a:t>Deputy Title IX Coordinator for Athletics</a:t>
            </a:r>
          </a:p>
          <a:p>
            <a:r>
              <a:rPr lang="en-US" sz="2000" dirty="0"/>
              <a:t>	</a:t>
            </a:r>
            <a:r>
              <a:rPr lang="en-US" sz="2000" dirty="0" smtClean="0">
                <a:hlinkClick r:id="rId3"/>
              </a:rPr>
              <a:t>vfuchs@admin.fsu.edu</a:t>
            </a:r>
            <a:endParaRPr lang="en-US" sz="2000" dirty="0" smtClean="0"/>
          </a:p>
          <a:p>
            <a:r>
              <a:rPr lang="en-US" sz="2000" dirty="0"/>
              <a:t>	</a:t>
            </a:r>
            <a:r>
              <a:rPr lang="en-US" sz="2000" dirty="0" smtClean="0"/>
              <a:t>850-644-4933 / 850-728-4875</a:t>
            </a:r>
          </a:p>
          <a:p>
            <a:r>
              <a:rPr lang="en-US" dirty="0" smtClean="0"/>
              <a:t>OR</a:t>
            </a:r>
          </a:p>
          <a:p>
            <a:r>
              <a:rPr lang="en-US" sz="2000" dirty="0"/>
              <a:t>	</a:t>
            </a:r>
            <a:r>
              <a:rPr lang="en-US" sz="2000" dirty="0" smtClean="0"/>
              <a:t>Amber Wagner/ Human Resources Equal Opportunity Compliance Office (EOC)</a:t>
            </a:r>
          </a:p>
          <a:p>
            <a:r>
              <a:rPr lang="en-US" sz="2400" dirty="0" smtClean="0"/>
              <a:t>	</a:t>
            </a:r>
            <a:r>
              <a:rPr lang="en-US" sz="2000" dirty="0" smtClean="0"/>
              <a:t>Deputy Title Coordinator for Faculty, Staff, or Visitors</a:t>
            </a:r>
          </a:p>
          <a:p>
            <a:r>
              <a:rPr lang="en-US" sz="2000" dirty="0" smtClean="0"/>
              <a:t>	</a:t>
            </a:r>
            <a:r>
              <a:rPr lang="en-US" sz="2000" dirty="0" smtClean="0">
                <a:hlinkClick r:id="rId4"/>
              </a:rPr>
              <a:t>amwagner@fsu.edu</a:t>
            </a:r>
            <a:endParaRPr lang="en-US" sz="2000" dirty="0" smtClean="0"/>
          </a:p>
          <a:p>
            <a:r>
              <a:rPr lang="en-US" sz="2000" dirty="0" smtClean="0"/>
              <a:t>	850-645-1458</a:t>
            </a:r>
          </a:p>
        </p:txBody>
      </p:sp>
    </p:spTree>
    <p:extLst>
      <p:ext uri="{BB962C8B-B14F-4D97-AF65-F5344CB8AC3E}">
        <p14:creationId xmlns:p14="http://schemas.microsoft.com/office/powerpoint/2010/main" val="363275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I make a report?</a:t>
            </a:r>
            <a:endParaRPr lang="en-US" dirty="0"/>
          </a:p>
        </p:txBody>
      </p:sp>
      <p:sp>
        <p:nvSpPr>
          <p:cNvPr id="3" name="Rectangle 2"/>
          <p:cNvSpPr/>
          <p:nvPr/>
        </p:nvSpPr>
        <p:spPr>
          <a:xfrm>
            <a:off x="1598612" y="2133600"/>
            <a:ext cx="9372598" cy="4524315"/>
          </a:xfrm>
          <a:prstGeom prst="rect">
            <a:avLst/>
          </a:prstGeom>
        </p:spPr>
        <p:txBody>
          <a:bodyPr wrap="square">
            <a:spAutoFit/>
          </a:bodyPr>
          <a:lstStyle/>
          <a:p>
            <a:pPr marL="342900" indent="-342900">
              <a:buFont typeface="Arial" panose="020B0604020202020204" pitchFamily="34" charset="0"/>
              <a:buChar char="•"/>
            </a:pPr>
            <a:r>
              <a:rPr lang="en-US" sz="2400" dirty="0" smtClean="0"/>
              <a:t>File an online report at:  </a:t>
            </a:r>
            <a:r>
              <a:rPr lang="en-US" sz="2400" dirty="0" smtClean="0">
                <a:hlinkClick r:id="rId2"/>
              </a:rPr>
              <a:t>www.titleix.fsu.edu</a:t>
            </a:r>
            <a:endParaRPr lang="en-US" sz="2400" dirty="0" smtClean="0"/>
          </a:p>
          <a:p>
            <a:pPr marL="342900" indent="-342900">
              <a:buFont typeface="Arial" panose="020B0604020202020204" pitchFamily="34" charset="0"/>
              <a:buChar char="•"/>
            </a:pPr>
            <a:r>
              <a:rPr lang="en-US" sz="2400" dirty="0" smtClean="0"/>
              <a:t>For reports against </a:t>
            </a:r>
            <a:r>
              <a:rPr lang="en-US" sz="2400" b="1" dirty="0" smtClean="0"/>
              <a:t>Students:</a:t>
            </a:r>
          </a:p>
          <a:p>
            <a:pPr marL="800100" lvl="1" indent="-342900">
              <a:buFont typeface="Arial" panose="020B0604020202020204" pitchFamily="34" charset="0"/>
              <a:buChar char="•"/>
            </a:pPr>
            <a:r>
              <a:rPr lang="en-US" sz="2400" dirty="0" smtClean="0"/>
              <a:t>Contact</a:t>
            </a:r>
          </a:p>
          <a:p>
            <a:pPr marL="1257300" lvl="2" indent="-342900">
              <a:buFont typeface="Arial" panose="020B0604020202020204" pitchFamily="34" charset="0"/>
              <a:buChar char="•"/>
            </a:pPr>
            <a:r>
              <a:rPr lang="en-US" sz="2400" dirty="0" smtClean="0"/>
              <a:t>Jennifer Broomfield (850-644-6271)</a:t>
            </a:r>
          </a:p>
          <a:p>
            <a:pPr marL="1257300" lvl="2" indent="-342900">
              <a:buFont typeface="Arial" panose="020B0604020202020204" pitchFamily="34" charset="0"/>
              <a:buChar char="•"/>
            </a:pPr>
            <a:r>
              <a:rPr lang="en-US" sz="2400" dirty="0" smtClean="0"/>
              <a:t>Vanessa Fuchs (850-644-4933)</a:t>
            </a:r>
          </a:p>
          <a:p>
            <a:pPr marL="342900" indent="-342900">
              <a:buFont typeface="Arial" panose="020B0604020202020204" pitchFamily="34" charset="0"/>
              <a:buChar char="•"/>
            </a:pPr>
            <a:r>
              <a:rPr lang="en-US" sz="2400" dirty="0" smtClean="0"/>
              <a:t>For reports against </a:t>
            </a:r>
            <a:r>
              <a:rPr lang="en-US" sz="2400" b="1" dirty="0" smtClean="0"/>
              <a:t>Faculty, Staff or Visitors:</a:t>
            </a:r>
            <a:endParaRPr lang="en-US" sz="2400" b="1" dirty="0"/>
          </a:p>
          <a:p>
            <a:pPr marL="1257300" lvl="2" indent="-342900">
              <a:buFont typeface="Arial" panose="020B0604020202020204" pitchFamily="34" charset="0"/>
              <a:buChar char="•"/>
            </a:pPr>
            <a:r>
              <a:rPr lang="en-US" sz="2400" dirty="0" smtClean="0"/>
              <a:t>Amber Wagner (850-645-1458)</a:t>
            </a:r>
            <a:endParaRPr lang="en-US" sz="2400" dirty="0"/>
          </a:p>
          <a:p>
            <a:pPr marL="1257300" lvl="2" indent="-342900">
              <a:buFont typeface="Arial" panose="020B0604020202020204" pitchFamily="34" charset="0"/>
              <a:buChar char="•"/>
            </a:pPr>
            <a:endParaRPr lang="en-US" sz="2400" dirty="0"/>
          </a:p>
          <a:p>
            <a:pPr marL="0" lvl="2"/>
            <a:r>
              <a:rPr lang="en-US" sz="2400" dirty="0" smtClean="0"/>
              <a:t>NOTE: Referring to the Victim Advocate Program or University Counseling Center does NOT fulfill your obligation to make a Title IX Report.  You must report to someone with Title IX or EOC after their name!!!</a:t>
            </a:r>
            <a:endParaRPr lang="en-US" sz="2400" dirty="0"/>
          </a:p>
        </p:txBody>
      </p:sp>
    </p:spTree>
    <p:extLst>
      <p:ext uri="{BB962C8B-B14F-4D97-AF65-F5344CB8AC3E}">
        <p14:creationId xmlns:p14="http://schemas.microsoft.com/office/powerpoint/2010/main" val="559889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2414" y="0"/>
            <a:ext cx="9143998" cy="1600200"/>
          </a:xfrm>
        </p:spPr>
        <p:txBody>
          <a:bodyPr>
            <a:normAutofit/>
          </a:bodyPr>
          <a:lstStyle/>
          <a:p>
            <a:r>
              <a:rPr lang="en-US" dirty="0" smtClean="0"/>
              <a:t>How do I preserve the privacy of a student or staff member who may have experienced sexual misconduct?</a:t>
            </a:r>
            <a:endParaRPr lang="en-US" dirty="0"/>
          </a:p>
        </p:txBody>
      </p:sp>
      <p:sp>
        <p:nvSpPr>
          <p:cNvPr id="3" name="Rectangle 2"/>
          <p:cNvSpPr/>
          <p:nvPr/>
        </p:nvSpPr>
        <p:spPr>
          <a:xfrm>
            <a:off x="1598612" y="2133600"/>
            <a:ext cx="9372598" cy="1938992"/>
          </a:xfrm>
          <a:prstGeom prst="rect">
            <a:avLst/>
          </a:prstGeom>
        </p:spPr>
        <p:txBody>
          <a:bodyPr wrap="square">
            <a:spAutoFit/>
          </a:bodyPr>
          <a:lstStyle/>
          <a:p>
            <a:pPr marL="342900" indent="-342900">
              <a:buFont typeface="Arial" panose="020B0604020202020204" pitchFamily="34" charset="0"/>
              <a:buChar char="•"/>
            </a:pPr>
            <a:r>
              <a:rPr lang="en-US" sz="2400" dirty="0" smtClean="0"/>
              <a:t>Reports of  possible Title IX violations should be made ONLY to the Title IX Director or Deputy Coordinators: </a:t>
            </a:r>
          </a:p>
          <a:p>
            <a:pPr marL="342900" indent="57150">
              <a:buFont typeface="Arial" panose="020B0604020202020204" pitchFamily="34" charset="0"/>
              <a:buChar char="•"/>
            </a:pPr>
            <a:r>
              <a:rPr lang="en-US" sz="2400" dirty="0"/>
              <a:t>	</a:t>
            </a:r>
            <a:r>
              <a:rPr lang="en-US" sz="2400" dirty="0" smtClean="0"/>
              <a:t>Jennifer Broomfield</a:t>
            </a:r>
          </a:p>
          <a:p>
            <a:pPr marL="342900">
              <a:buFont typeface="Arial" panose="020B0604020202020204" pitchFamily="34" charset="0"/>
              <a:buChar char="•"/>
            </a:pPr>
            <a:r>
              <a:rPr lang="en-US" sz="2400" dirty="0"/>
              <a:t>	</a:t>
            </a:r>
            <a:r>
              <a:rPr lang="en-US" sz="2400" dirty="0" smtClean="0"/>
              <a:t>Vanessa Fuchs / Athletics</a:t>
            </a:r>
          </a:p>
          <a:p>
            <a:pPr marL="342900">
              <a:buFont typeface="Arial" panose="020B0604020202020204" pitchFamily="34" charset="0"/>
              <a:buChar char="•"/>
            </a:pPr>
            <a:r>
              <a:rPr lang="en-US" sz="2400" dirty="0"/>
              <a:t>	</a:t>
            </a:r>
            <a:r>
              <a:rPr lang="en-US" sz="2400" dirty="0" smtClean="0"/>
              <a:t>Amber Wagner / HR EOC</a:t>
            </a:r>
          </a:p>
        </p:txBody>
      </p:sp>
    </p:spTree>
    <p:extLst>
      <p:ext uri="{BB962C8B-B14F-4D97-AF65-F5344CB8AC3E}">
        <p14:creationId xmlns:p14="http://schemas.microsoft.com/office/powerpoint/2010/main" val="1179142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2414" y="0"/>
            <a:ext cx="9143998" cy="1600200"/>
          </a:xfrm>
        </p:spPr>
        <p:txBody>
          <a:bodyPr>
            <a:normAutofit/>
          </a:bodyPr>
          <a:lstStyle/>
          <a:p>
            <a:r>
              <a:rPr lang="en-US" dirty="0" smtClean="0"/>
              <a:t>When must the Title IX Office investigate (even if the Reporting Party does not want to proceed)?</a:t>
            </a:r>
            <a:endParaRPr lang="en-US" dirty="0"/>
          </a:p>
        </p:txBody>
      </p:sp>
      <p:sp>
        <p:nvSpPr>
          <p:cNvPr id="3" name="Rectangle 2"/>
          <p:cNvSpPr/>
          <p:nvPr/>
        </p:nvSpPr>
        <p:spPr>
          <a:xfrm>
            <a:off x="1598612" y="2133600"/>
            <a:ext cx="9372598" cy="4093428"/>
          </a:xfrm>
          <a:prstGeom prst="rect">
            <a:avLst/>
          </a:prstGeom>
        </p:spPr>
        <p:txBody>
          <a:bodyPr wrap="square">
            <a:spAutoFit/>
          </a:bodyPr>
          <a:lstStyle/>
          <a:p>
            <a:pPr marL="342900" indent="-342900">
              <a:buFont typeface="Arial" panose="020B0604020202020204" pitchFamily="34" charset="0"/>
              <a:buChar char="•"/>
            </a:pPr>
            <a:r>
              <a:rPr lang="en-US" sz="2400" dirty="0"/>
              <a:t>When the safety of the others may be at risk:</a:t>
            </a:r>
          </a:p>
          <a:p>
            <a:pPr marL="800100" lvl="1" indent="-342900">
              <a:buFont typeface="Arial" panose="020B0604020202020204" pitchFamily="34" charset="0"/>
              <a:buChar char="•"/>
            </a:pPr>
            <a:r>
              <a:rPr lang="en-US" sz="2400" dirty="0"/>
              <a:t>Multiple Responding Parties</a:t>
            </a:r>
          </a:p>
          <a:p>
            <a:pPr marL="800100" lvl="1" indent="-342900">
              <a:buFont typeface="Arial" panose="020B0604020202020204" pitchFamily="34" charset="0"/>
              <a:buChar char="•"/>
            </a:pPr>
            <a:r>
              <a:rPr lang="en-US" sz="2400" dirty="0"/>
              <a:t>Responding Party has committed prior offenses</a:t>
            </a:r>
          </a:p>
          <a:p>
            <a:pPr marL="800100" lvl="1" indent="-342900">
              <a:buFont typeface="Arial" panose="020B0604020202020204" pitchFamily="34" charset="0"/>
              <a:buChar char="•"/>
            </a:pPr>
            <a:r>
              <a:rPr lang="en-US" sz="2400" dirty="0"/>
              <a:t>Weapons were involved</a:t>
            </a:r>
          </a:p>
          <a:p>
            <a:pPr marL="800100" lvl="1" indent="-342900">
              <a:buFont typeface="Arial" panose="020B0604020202020204" pitchFamily="34" charset="0"/>
              <a:buChar char="•"/>
            </a:pPr>
            <a:r>
              <a:rPr lang="en-US" sz="2400" dirty="0"/>
              <a:t>Serious physical injury (in addition to the sexual misconduct) occurred</a:t>
            </a:r>
          </a:p>
          <a:p>
            <a:pPr marL="800100" lvl="1" indent="-342900">
              <a:buFont typeface="Arial" panose="020B0604020202020204" pitchFamily="34" charset="0"/>
              <a:buChar char="•"/>
            </a:pPr>
            <a:r>
              <a:rPr lang="en-US" sz="2400" dirty="0"/>
              <a:t>Location known to Title IX Office</a:t>
            </a:r>
          </a:p>
          <a:p>
            <a:pPr marL="800100" lvl="1" indent="-342900">
              <a:buFont typeface="Arial" panose="020B0604020202020204" pitchFamily="34" charset="0"/>
              <a:buChar char="•"/>
            </a:pPr>
            <a:r>
              <a:rPr lang="en-US" sz="2400" dirty="0"/>
              <a:t>Other factors that create risk for the community if the case is not investigated and adjudicated</a:t>
            </a:r>
          </a:p>
          <a:p>
            <a:pPr lvl="2"/>
            <a:endParaRPr lang="en-US" sz="2000" dirty="0"/>
          </a:p>
          <a:p>
            <a:endParaRPr lang="en-US" sz="2400" dirty="0" smtClean="0"/>
          </a:p>
        </p:txBody>
      </p:sp>
    </p:spTree>
    <p:extLst>
      <p:ext uri="{BB962C8B-B14F-4D97-AF65-F5344CB8AC3E}">
        <p14:creationId xmlns:p14="http://schemas.microsoft.com/office/powerpoint/2010/main" val="317241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happens after you make a report?</a:t>
            </a:r>
          </a:p>
        </p:txBody>
      </p:sp>
      <p:sp>
        <p:nvSpPr>
          <p:cNvPr id="3" name="Rectangle 2"/>
          <p:cNvSpPr/>
          <p:nvPr/>
        </p:nvSpPr>
        <p:spPr>
          <a:xfrm>
            <a:off x="1674812" y="1752600"/>
            <a:ext cx="9144000" cy="4154984"/>
          </a:xfrm>
          <a:prstGeom prst="rect">
            <a:avLst/>
          </a:prstGeom>
        </p:spPr>
        <p:txBody>
          <a:bodyPr wrap="square">
            <a:spAutoFit/>
          </a:bodyPr>
          <a:lstStyle/>
          <a:p>
            <a:r>
              <a:rPr lang="en-US" sz="2400" dirty="0"/>
              <a:t>Title IX </a:t>
            </a:r>
            <a:r>
              <a:rPr lang="en-US" sz="2400" dirty="0" smtClean="0"/>
              <a:t>Director or designee </a:t>
            </a:r>
            <a:r>
              <a:rPr lang="en-US" sz="2400" dirty="0"/>
              <a:t>will initiate an investigation:</a:t>
            </a:r>
          </a:p>
          <a:p>
            <a:pPr marL="800100" lvl="1" indent="-342900">
              <a:buFont typeface="Arial" panose="020B0604020202020204" pitchFamily="34" charset="0"/>
              <a:buChar char="•"/>
            </a:pPr>
            <a:r>
              <a:rPr lang="en-US" sz="2400" dirty="0"/>
              <a:t>Interview Victim/Reporting Individual </a:t>
            </a:r>
          </a:p>
          <a:p>
            <a:pPr marL="800100" lvl="1" indent="-342900">
              <a:buFont typeface="Arial" panose="020B0604020202020204" pitchFamily="34" charset="0"/>
              <a:buChar char="•"/>
            </a:pPr>
            <a:r>
              <a:rPr lang="en-US" sz="2400" dirty="0"/>
              <a:t>Interview Witnesses</a:t>
            </a:r>
          </a:p>
          <a:p>
            <a:pPr marL="800100" lvl="1" indent="-342900">
              <a:buFont typeface="Arial" panose="020B0604020202020204" pitchFamily="34" charset="0"/>
              <a:buChar char="•"/>
            </a:pPr>
            <a:r>
              <a:rPr lang="en-US" sz="2400" dirty="0"/>
              <a:t>Interview Responding Party(ies)</a:t>
            </a:r>
          </a:p>
          <a:p>
            <a:pPr marL="800100" lvl="1" indent="-342900">
              <a:buFont typeface="Arial" panose="020B0604020202020204" pitchFamily="34" charset="0"/>
              <a:buChar char="•"/>
            </a:pPr>
            <a:r>
              <a:rPr lang="en-US" sz="2400" dirty="0"/>
              <a:t>Review other relevant evidence</a:t>
            </a:r>
          </a:p>
          <a:p>
            <a:pPr marL="800100" lvl="1" indent="-342900">
              <a:buFont typeface="Arial" panose="020B0604020202020204" pitchFamily="34" charset="0"/>
              <a:buChar char="•"/>
            </a:pPr>
            <a:r>
              <a:rPr lang="en-US" sz="2400" dirty="0"/>
              <a:t>Complete Investigation and make recommendations to:</a:t>
            </a:r>
          </a:p>
          <a:p>
            <a:pPr marL="1257300" lvl="2" indent="-342900">
              <a:buFont typeface="Arial" panose="020B0604020202020204" pitchFamily="34" charset="0"/>
              <a:buChar char="•"/>
            </a:pPr>
            <a:r>
              <a:rPr lang="en-US" sz="2400" dirty="0"/>
              <a:t>Office of Student Rights and Responsibilities (if Responding Party is a student</a:t>
            </a:r>
          </a:p>
          <a:p>
            <a:pPr marL="1257300" lvl="2" indent="-342900">
              <a:buFont typeface="Arial" panose="020B0604020202020204" pitchFamily="34" charset="0"/>
              <a:buChar char="•"/>
            </a:pPr>
            <a:r>
              <a:rPr lang="en-US" sz="2400" dirty="0"/>
              <a:t>Appropriate Vice President (if Responding Party is a faculty member, staff person, or visitor)</a:t>
            </a:r>
          </a:p>
          <a:p>
            <a:pPr lvl="2"/>
            <a:endParaRPr lang="en-US" sz="2400" dirty="0"/>
          </a:p>
        </p:txBody>
      </p:sp>
    </p:spTree>
    <p:extLst>
      <p:ext uri="{BB962C8B-B14F-4D97-AF65-F5344CB8AC3E}">
        <p14:creationId xmlns:p14="http://schemas.microsoft.com/office/powerpoint/2010/main" val="2171819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Florida Vulnerable Person’s Act?</a:t>
            </a:r>
            <a:endParaRPr lang="en-US" dirty="0"/>
          </a:p>
        </p:txBody>
      </p:sp>
      <p:sp>
        <p:nvSpPr>
          <p:cNvPr id="3" name="Rectangle 2"/>
          <p:cNvSpPr/>
          <p:nvPr/>
        </p:nvSpPr>
        <p:spPr>
          <a:xfrm>
            <a:off x="1522414" y="2133600"/>
            <a:ext cx="9143998" cy="2631490"/>
          </a:xfrm>
          <a:prstGeom prst="rect">
            <a:avLst/>
          </a:prstGeom>
        </p:spPr>
        <p:txBody>
          <a:bodyPr wrap="square">
            <a:spAutoFit/>
          </a:bodyPr>
          <a:lstStyle/>
          <a:p>
            <a:pPr marL="457200" indent="-457200">
              <a:spcBef>
                <a:spcPts val="0"/>
              </a:spcBef>
              <a:spcAft>
                <a:spcPts val="1800"/>
              </a:spcAft>
            </a:pPr>
            <a:r>
              <a:rPr lang="en-US" altLang="en-US" sz="2400" dirty="0"/>
              <a:t>As individuals and as an educational institution, we have specific obligations relating to reporting:</a:t>
            </a:r>
          </a:p>
          <a:p>
            <a:pPr marL="857250" lvl="1" indent="-457200">
              <a:spcBef>
                <a:spcPts val="0"/>
              </a:spcBef>
              <a:spcAft>
                <a:spcPts val="1800"/>
              </a:spcAft>
              <a:buFont typeface="Arial" panose="020B0604020202020204" pitchFamily="34" charset="0"/>
              <a:buChar char="•"/>
            </a:pPr>
            <a:r>
              <a:rPr lang="en-US" altLang="en-US" sz="2400" dirty="0" smtClean="0"/>
              <a:t>	Child </a:t>
            </a:r>
            <a:r>
              <a:rPr lang="en-US" altLang="en-US" sz="2400" dirty="0"/>
              <a:t>Abuse, Abandonment, or Neglect</a:t>
            </a:r>
          </a:p>
          <a:p>
            <a:pPr marL="857250" lvl="1" indent="-457200">
              <a:spcBef>
                <a:spcPts val="0"/>
              </a:spcBef>
              <a:spcAft>
                <a:spcPts val="1800"/>
              </a:spcAft>
              <a:buFont typeface="Arial" panose="020B0604020202020204" pitchFamily="34" charset="0"/>
              <a:buChar char="•"/>
            </a:pPr>
            <a:r>
              <a:rPr lang="en-US" altLang="en-US" sz="2400" dirty="0" smtClean="0"/>
              <a:t>	Sexual </a:t>
            </a:r>
            <a:r>
              <a:rPr lang="en-US" altLang="en-US" sz="2400" dirty="0"/>
              <a:t>Harassment</a:t>
            </a:r>
          </a:p>
          <a:p>
            <a:pPr marL="857250" lvl="1" indent="-457200">
              <a:spcBef>
                <a:spcPts val="0"/>
              </a:spcBef>
              <a:spcAft>
                <a:spcPts val="1800"/>
              </a:spcAft>
              <a:buFont typeface="Arial" panose="020B0604020202020204" pitchFamily="34" charset="0"/>
              <a:buChar char="•"/>
            </a:pPr>
            <a:r>
              <a:rPr lang="en-US" altLang="en-US" sz="2400" dirty="0" smtClean="0"/>
              <a:t>	Sexual </a:t>
            </a:r>
            <a:r>
              <a:rPr lang="en-US" altLang="en-US" sz="2400" dirty="0"/>
              <a:t>Violence</a:t>
            </a:r>
          </a:p>
        </p:txBody>
      </p:sp>
    </p:spTree>
    <p:extLst>
      <p:ext uri="{BB962C8B-B14F-4D97-AF65-F5344CB8AC3E}">
        <p14:creationId xmlns:p14="http://schemas.microsoft.com/office/powerpoint/2010/main" val="1084730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Florida Vulnerable Person’s Act (cont’d)</a:t>
            </a:r>
          </a:p>
        </p:txBody>
      </p:sp>
      <p:sp>
        <p:nvSpPr>
          <p:cNvPr id="3" name="Rectangle 2"/>
          <p:cNvSpPr/>
          <p:nvPr/>
        </p:nvSpPr>
        <p:spPr>
          <a:xfrm>
            <a:off x="1522414" y="1905000"/>
            <a:ext cx="9296398" cy="3924151"/>
          </a:xfrm>
          <a:prstGeom prst="rect">
            <a:avLst/>
          </a:prstGeom>
        </p:spPr>
        <p:txBody>
          <a:bodyPr wrap="square">
            <a:spAutoFit/>
          </a:bodyPr>
          <a:lstStyle/>
          <a:p>
            <a:pPr>
              <a:defRPr/>
            </a:pPr>
            <a:r>
              <a:rPr lang="en-US" sz="2400" dirty="0">
                <a:cs typeface="Garamond Premr Pro" pitchFamily="-109" charset="0"/>
              </a:rPr>
              <a:t>October 1, 2012</a:t>
            </a:r>
          </a:p>
          <a:p>
            <a:pPr marL="800100" lvl="1" indent="-342900">
              <a:buFont typeface="Arial" panose="020B0604020202020204" pitchFamily="34" charset="0"/>
              <a:buChar char="•"/>
              <a:defRPr/>
            </a:pPr>
            <a:r>
              <a:rPr lang="en-US" sz="2400" dirty="0">
                <a:cs typeface="Garamond Premr Pro" pitchFamily="-109" charset="0"/>
              </a:rPr>
              <a:t>Applies to you as a resident of Florida.</a:t>
            </a:r>
          </a:p>
          <a:p>
            <a:pPr marL="800100" lvl="1" indent="-342900">
              <a:buFont typeface="Arial" panose="020B0604020202020204" pitchFamily="34" charset="0"/>
              <a:buChar char="•"/>
              <a:defRPr/>
            </a:pPr>
            <a:r>
              <a:rPr lang="en-US" sz="2400" dirty="0">
                <a:cs typeface="Garamond Premr Pro" pitchFamily="-109" charset="0"/>
              </a:rPr>
              <a:t>Required reporting of known or suspected child abuse or child sexual abuse, abandonment, or neglect</a:t>
            </a:r>
          </a:p>
          <a:p>
            <a:pPr marL="800100" lvl="1" indent="-342900">
              <a:buFont typeface="Arial" panose="020B0604020202020204" pitchFamily="34" charset="0"/>
              <a:buChar char="•"/>
              <a:defRPr/>
            </a:pPr>
            <a:r>
              <a:rPr lang="en-US" sz="2400" dirty="0">
                <a:cs typeface="Garamond Premr Pro" pitchFamily="-109" charset="0"/>
              </a:rPr>
              <a:t>Individual’s failure to report is punishable by: third-degree felony, up to 5 years in prison, and up a $5,000 fine.</a:t>
            </a:r>
          </a:p>
          <a:p>
            <a:pPr marL="800100" lvl="1" indent="-342900">
              <a:buFont typeface="Arial" panose="020B0604020202020204" pitchFamily="34" charset="0"/>
              <a:buChar char="•"/>
              <a:defRPr/>
            </a:pPr>
            <a:r>
              <a:rPr lang="en-US" sz="2400" dirty="0">
                <a:cs typeface="Garamond Premr Pro" pitchFamily="-109" charset="0"/>
              </a:rPr>
              <a:t>University Administrator failure to report is punishable by a $1 million fine.</a:t>
            </a:r>
          </a:p>
          <a:p>
            <a:pPr marL="457200" indent="-457200">
              <a:spcBef>
                <a:spcPts val="0"/>
              </a:spcBef>
              <a:spcAft>
                <a:spcPts val="1800"/>
              </a:spcAft>
            </a:pPr>
            <a:endParaRPr lang="en-US" altLang="en-US" sz="2400" dirty="0">
              <a:solidFill>
                <a:srgbClr val="FFFFFF"/>
              </a:solidFill>
            </a:endParaRPr>
          </a:p>
          <a:p>
            <a:endParaRPr lang="en-US" dirty="0"/>
          </a:p>
        </p:txBody>
      </p:sp>
    </p:spTree>
    <p:extLst>
      <p:ext uri="{BB962C8B-B14F-4D97-AF65-F5344CB8AC3E}">
        <p14:creationId xmlns:p14="http://schemas.microsoft.com/office/powerpoint/2010/main" val="3806060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Child Abuse, Neglect, and Abandonment?</a:t>
            </a:r>
            <a:endParaRPr lang="en-US" dirty="0"/>
          </a:p>
        </p:txBody>
      </p:sp>
      <p:sp>
        <p:nvSpPr>
          <p:cNvPr id="3" name="Rectangle 2"/>
          <p:cNvSpPr/>
          <p:nvPr/>
        </p:nvSpPr>
        <p:spPr>
          <a:xfrm>
            <a:off x="1293813" y="1752600"/>
            <a:ext cx="9601200" cy="4893647"/>
          </a:xfrm>
          <a:prstGeom prst="rect">
            <a:avLst/>
          </a:prstGeom>
        </p:spPr>
        <p:txBody>
          <a:bodyPr wrap="square">
            <a:spAutoFit/>
          </a:bodyPr>
          <a:lstStyle/>
          <a:p>
            <a:r>
              <a:rPr lang="en-US" sz="2400" b="1" dirty="0"/>
              <a:t>Child Abuse: </a:t>
            </a:r>
            <a:r>
              <a:rPr lang="en-US" sz="2400" dirty="0"/>
              <a:t>Any willful act or threatened act that results in any physical, mental, or emotional health to be significantly impaired. </a:t>
            </a:r>
            <a:br>
              <a:rPr lang="en-US" sz="2400" dirty="0"/>
            </a:br>
            <a:endParaRPr lang="en-US" sz="2400" b="1" dirty="0"/>
          </a:p>
          <a:p>
            <a:r>
              <a:rPr lang="en-US" sz="2400" b="1" dirty="0"/>
              <a:t>Abandoned or abandonment</a:t>
            </a:r>
            <a:r>
              <a:rPr lang="en-US" sz="2400" dirty="0"/>
              <a:t>: Means a situation in which the parent or legal custodian of a child… has made no significant contribution to the child’s care and maintenance or has failed to establish or maintain a substantial and positive relationship  with the child, or both. </a:t>
            </a:r>
            <a:br>
              <a:rPr lang="en-US" sz="2400" dirty="0"/>
            </a:br>
            <a:endParaRPr lang="en-US" sz="2400" dirty="0"/>
          </a:p>
          <a:p>
            <a:r>
              <a:rPr lang="en-US" sz="2400" b="1" dirty="0"/>
              <a:t>Neglect:</a:t>
            </a:r>
            <a:r>
              <a:rPr lang="en-US" sz="2400" dirty="0"/>
              <a:t> Occurs when a child is deprived of necessary food, clothing, shelter, or medical treatment …when such deprivation or environment causes the child’s physical, mental or emotional health to be significantly impaired or to be in danger of being significantly impaired.    </a:t>
            </a:r>
          </a:p>
          <a:p>
            <a:pPr marL="457200" indent="-457200">
              <a:spcBef>
                <a:spcPts val="0"/>
              </a:spcBef>
              <a:spcAft>
                <a:spcPts val="1800"/>
              </a:spcAft>
            </a:pPr>
            <a:endParaRPr lang="en-US" altLang="en-US" sz="2400" dirty="0">
              <a:solidFill>
                <a:srgbClr val="FFFFFF"/>
              </a:solidFill>
              <a:latin typeface="Garamond" pitchFamily="18" charset="0"/>
            </a:endParaRPr>
          </a:p>
        </p:txBody>
      </p:sp>
    </p:spTree>
    <p:extLst>
      <p:ext uri="{BB962C8B-B14F-4D97-AF65-F5344CB8AC3E}">
        <p14:creationId xmlns:p14="http://schemas.microsoft.com/office/powerpoint/2010/main" val="3349057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Florida Vulnerable Person’s Act (cont’d)</a:t>
            </a:r>
            <a:endParaRPr lang="en-US" dirty="0"/>
          </a:p>
        </p:txBody>
      </p:sp>
      <p:sp>
        <p:nvSpPr>
          <p:cNvPr id="3" name="Rectangle 2"/>
          <p:cNvSpPr/>
          <p:nvPr/>
        </p:nvSpPr>
        <p:spPr>
          <a:xfrm>
            <a:off x="1522414" y="2136339"/>
            <a:ext cx="9143998" cy="3046988"/>
          </a:xfrm>
          <a:prstGeom prst="rect">
            <a:avLst/>
          </a:prstGeom>
        </p:spPr>
        <p:txBody>
          <a:bodyPr wrap="square">
            <a:spAutoFit/>
          </a:bodyPr>
          <a:lstStyle/>
          <a:p>
            <a:pPr>
              <a:defRPr/>
            </a:pPr>
            <a:r>
              <a:rPr lang="en-US" sz="2400" dirty="0">
                <a:cs typeface="Garamond Premr Pro" pitchFamily="-109" charset="0"/>
              </a:rPr>
              <a:t>Every individual has a duty to report to the Dept. Children &amp; Families.</a:t>
            </a:r>
          </a:p>
          <a:p>
            <a:pPr marL="800100" lvl="1" indent="-342900">
              <a:buFont typeface="Arial" panose="020B0604020202020204" pitchFamily="34" charset="0"/>
              <a:buChar char="•"/>
              <a:defRPr/>
            </a:pPr>
            <a:r>
              <a:rPr lang="en-US" sz="2400" dirty="0">
                <a:cs typeface="Garamond Premr Pro" pitchFamily="-109" charset="0"/>
              </a:rPr>
              <a:t>Not just abuse by caregivers, but anyone.</a:t>
            </a:r>
          </a:p>
          <a:p>
            <a:pPr marL="800100" lvl="1" indent="-342900">
              <a:buFont typeface="Arial" panose="020B0604020202020204" pitchFamily="34" charset="0"/>
              <a:buChar char="•"/>
              <a:defRPr/>
            </a:pPr>
            <a:r>
              <a:rPr lang="en-US" sz="2400" dirty="0">
                <a:cs typeface="Garamond Premr Pro" pitchFamily="-109" charset="0"/>
              </a:rPr>
              <a:t>When in doubt, report.</a:t>
            </a:r>
          </a:p>
          <a:p>
            <a:pPr marL="800100" lvl="1" indent="-342900">
              <a:buFont typeface="Arial" panose="020B0604020202020204" pitchFamily="34" charset="0"/>
              <a:buChar char="•"/>
              <a:defRPr/>
            </a:pPr>
            <a:r>
              <a:rPr lang="en-US" sz="2400" dirty="0">
                <a:cs typeface="Garamond Premr Pro" pitchFamily="-109" charset="0"/>
              </a:rPr>
              <a:t>Every individual has to report, not just one.</a:t>
            </a:r>
          </a:p>
          <a:p>
            <a:pPr>
              <a:defRPr/>
            </a:pPr>
            <a:r>
              <a:rPr lang="en-US" sz="2400" dirty="0">
                <a:cs typeface="Garamond Premr Pro" pitchFamily="-109" charset="0"/>
              </a:rPr>
              <a:t>Also report to FSUPD.</a:t>
            </a:r>
          </a:p>
          <a:p>
            <a:pPr marL="800100" lvl="1" indent="-342900">
              <a:buFont typeface="Arial" panose="020B0604020202020204" pitchFamily="34" charset="0"/>
              <a:buChar char="•"/>
              <a:defRPr/>
            </a:pPr>
            <a:r>
              <a:rPr lang="en-US" sz="2400" dirty="0">
                <a:cs typeface="Garamond Premr Pro" pitchFamily="-109" charset="0"/>
              </a:rPr>
              <a:t>They will handle any investigation or referral.</a:t>
            </a:r>
          </a:p>
          <a:p>
            <a:pPr marL="800100" lvl="1" indent="-342900">
              <a:buFont typeface="Arial" panose="020B0604020202020204" pitchFamily="34" charset="0"/>
              <a:buChar char="•"/>
              <a:defRPr/>
            </a:pPr>
            <a:r>
              <a:rPr lang="en-US" sz="2400" dirty="0">
                <a:cs typeface="Garamond Premr Pro" pitchFamily="-109" charset="0"/>
              </a:rPr>
              <a:t>If the child is in immediate danger, call 911, then report to DCF and FSUPD.</a:t>
            </a:r>
          </a:p>
        </p:txBody>
      </p:sp>
    </p:spTree>
    <p:extLst>
      <p:ext uri="{BB962C8B-B14F-4D97-AF65-F5344CB8AC3E}">
        <p14:creationId xmlns:p14="http://schemas.microsoft.com/office/powerpoint/2010/main" val="2463135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smtClean="0"/>
              <a:t>Agenda</a:t>
            </a:r>
            <a:endParaRPr lang="en-US" dirty="0"/>
          </a:p>
        </p:txBody>
      </p:sp>
      <p:sp>
        <p:nvSpPr>
          <p:cNvPr id="14" name="Content Placeholder 13"/>
          <p:cNvSpPr>
            <a:spLocks noGrp="1"/>
          </p:cNvSpPr>
          <p:nvPr>
            <p:ph idx="1"/>
          </p:nvPr>
        </p:nvSpPr>
        <p:spPr/>
        <p:txBody>
          <a:bodyPr/>
          <a:lstStyle/>
          <a:p>
            <a:r>
              <a:rPr lang="en-US" dirty="0" smtClean="0"/>
              <a:t>What is Title IX?</a:t>
            </a:r>
          </a:p>
          <a:p>
            <a:r>
              <a:rPr lang="en-US" dirty="0" smtClean="0"/>
              <a:t>What must be reported?</a:t>
            </a:r>
          </a:p>
          <a:p>
            <a:r>
              <a:rPr lang="en-US" dirty="0" smtClean="0"/>
              <a:t>Who gets the initial report?</a:t>
            </a:r>
          </a:p>
          <a:p>
            <a:r>
              <a:rPr lang="en-US" dirty="0" smtClean="0"/>
              <a:t>What resources are available?</a:t>
            </a:r>
            <a:endParaRPr lang="en-US" dirty="0"/>
          </a:p>
        </p:txBody>
      </p:sp>
    </p:spTree>
    <p:extLst>
      <p:ext uri="{BB962C8B-B14F-4D97-AF65-F5344CB8AC3E}">
        <p14:creationId xmlns:p14="http://schemas.microsoft.com/office/powerpoint/2010/main" val="212853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does the State of Florida notify us of sexual predator/offenders in our area?</a:t>
            </a:r>
            <a:endParaRPr lang="en-US" dirty="0"/>
          </a:p>
        </p:txBody>
      </p:sp>
      <p:sp>
        <p:nvSpPr>
          <p:cNvPr id="4" name="Content Placeholder 3"/>
          <p:cNvSpPr>
            <a:spLocks noGrp="1"/>
          </p:cNvSpPr>
          <p:nvPr>
            <p:ph idx="1"/>
          </p:nvPr>
        </p:nvSpPr>
        <p:spPr/>
        <p:txBody>
          <a:bodyPr>
            <a:normAutofit/>
          </a:bodyPr>
          <a:lstStyle/>
          <a:p>
            <a:r>
              <a:rPr lang="en-US" sz="3200" dirty="0"/>
              <a:t>Website:  </a:t>
            </a:r>
            <a:r>
              <a:rPr lang="en-US" sz="3200" dirty="0">
                <a:hlinkClick r:id="rId2"/>
              </a:rPr>
              <a:t>https://offender.fdle.state.fl.us/offender/homepage.do;jsessionid=bwdhXuSvjG45L89DwHOL83-</a:t>
            </a:r>
            <a:r>
              <a:rPr lang="en-US" sz="3200" dirty="0" smtClean="0"/>
              <a:t>+ </a:t>
            </a:r>
          </a:p>
          <a:p>
            <a:r>
              <a:rPr lang="en-US" sz="3200" dirty="0" smtClean="0"/>
              <a:t>Toll free telephone number:  1-888-357-7332 / TTY 1-877-414-7234</a:t>
            </a:r>
          </a:p>
        </p:txBody>
      </p:sp>
    </p:spTree>
    <p:extLst>
      <p:ext uri="{BB962C8B-B14F-4D97-AF65-F5344CB8AC3E}">
        <p14:creationId xmlns:p14="http://schemas.microsoft.com/office/powerpoint/2010/main" val="2452870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2414" y="0"/>
            <a:ext cx="9143998" cy="1600200"/>
          </a:xfrm>
        </p:spPr>
        <p:txBody>
          <a:bodyPr>
            <a:normAutofit/>
          </a:bodyPr>
          <a:lstStyle/>
          <a:p>
            <a:r>
              <a:rPr lang="en-US" dirty="0" smtClean="0"/>
              <a:t>Points to keep in mind</a:t>
            </a:r>
            <a:endParaRPr lang="en-US" dirty="0"/>
          </a:p>
        </p:txBody>
      </p:sp>
      <p:sp>
        <p:nvSpPr>
          <p:cNvPr id="3" name="Rectangle 2"/>
          <p:cNvSpPr/>
          <p:nvPr/>
        </p:nvSpPr>
        <p:spPr>
          <a:xfrm>
            <a:off x="1598612" y="2133600"/>
            <a:ext cx="9372598" cy="4524315"/>
          </a:xfrm>
          <a:prstGeom prst="rect">
            <a:avLst/>
          </a:prstGeom>
        </p:spPr>
        <p:txBody>
          <a:bodyPr wrap="square">
            <a:spAutoFit/>
          </a:bodyPr>
          <a:lstStyle/>
          <a:p>
            <a:pPr marL="342900" indent="-342900">
              <a:buFont typeface="Arial" panose="020B0604020202020204" pitchFamily="34" charset="0"/>
              <a:buChar char="•"/>
            </a:pPr>
            <a:r>
              <a:rPr lang="en-US" sz="2400" dirty="0" smtClean="0"/>
              <a:t>When in doubt, REPORT!!!</a:t>
            </a:r>
          </a:p>
          <a:p>
            <a:pPr marL="342900" indent="-342900">
              <a:buFont typeface="Arial" panose="020B0604020202020204" pitchFamily="34" charset="0"/>
              <a:buChar char="•"/>
            </a:pPr>
            <a:r>
              <a:rPr lang="en-US" sz="2400" dirty="0" smtClean="0"/>
              <a:t>Have discussions about your role as a Responsible Employee and the confidential resources available with your student athletes on a regular basis.</a:t>
            </a:r>
          </a:p>
          <a:p>
            <a:pPr marL="342900" indent="-342900">
              <a:buFont typeface="Arial" panose="020B0604020202020204" pitchFamily="34" charset="0"/>
              <a:buChar char="•"/>
            </a:pPr>
            <a:r>
              <a:rPr lang="en-US" sz="2400" dirty="0" smtClean="0"/>
              <a:t>If you think a student is about to disclose that they have experienced sexual misconduct, remind them of your Responsible Employee status and the availability of confidential resources.</a:t>
            </a:r>
          </a:p>
          <a:p>
            <a:pPr marL="342900" indent="-342900">
              <a:buFont typeface="Arial" panose="020B0604020202020204" pitchFamily="34" charset="0"/>
              <a:buChar char="•"/>
            </a:pPr>
            <a:r>
              <a:rPr lang="en-US" sz="2400" dirty="0" smtClean="0"/>
              <a:t>If a student does disclose sexual misconduct, let them know you are required to file a Title IX report and what will happen next (i.e., the Title IX Director or EOC Investigator will contact them). </a:t>
            </a:r>
          </a:p>
          <a:p>
            <a:pPr marL="342900" indent="-342900">
              <a:buFont typeface="Arial" panose="020B0604020202020204" pitchFamily="34" charset="0"/>
              <a:buChar char="•"/>
            </a:pPr>
            <a:r>
              <a:rPr lang="en-US" sz="2400" dirty="0" smtClean="0"/>
              <a:t>Invite the Title IX Director to conduct a Title IX training with your students.</a:t>
            </a:r>
          </a:p>
        </p:txBody>
      </p:sp>
    </p:spTree>
    <p:extLst>
      <p:ext uri="{BB962C8B-B14F-4D97-AF65-F5344CB8AC3E}">
        <p14:creationId xmlns:p14="http://schemas.microsoft.com/office/powerpoint/2010/main" val="2379701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a:t>
            </a:r>
            <a:r>
              <a:rPr lang="en-US" dirty="0"/>
              <a:t>I</a:t>
            </a:r>
            <a:r>
              <a:rPr lang="en-US" dirty="0" smtClean="0"/>
              <a:t> help to prevent sexual misconduct/gender based violence?</a:t>
            </a:r>
            <a:endParaRPr lang="en-US" dirty="0"/>
          </a:p>
        </p:txBody>
      </p:sp>
      <p:sp>
        <p:nvSpPr>
          <p:cNvPr id="3" name="Content Placeholder 2"/>
          <p:cNvSpPr>
            <a:spLocks noGrp="1"/>
          </p:cNvSpPr>
          <p:nvPr>
            <p:ph idx="1"/>
          </p:nvPr>
        </p:nvSpPr>
        <p:spPr/>
        <p:txBody>
          <a:bodyPr>
            <a:normAutofit lnSpcReduction="10000"/>
          </a:bodyPr>
          <a:lstStyle/>
          <a:p>
            <a:r>
              <a:rPr lang="en-US" dirty="0" smtClean="0"/>
              <a:t>Add </a:t>
            </a:r>
            <a:r>
              <a:rPr lang="en-US" dirty="0"/>
              <a:t>a statement about Title IX to your syllabus and review it with students the first day</a:t>
            </a:r>
            <a:r>
              <a:rPr lang="en-US" dirty="0" smtClean="0"/>
              <a:t>.</a:t>
            </a:r>
            <a:endParaRPr lang="en-US" dirty="0"/>
          </a:p>
          <a:p>
            <a:r>
              <a:rPr lang="en-US" dirty="0" smtClean="0"/>
              <a:t>Participate in and encourage your students to participate in:</a:t>
            </a:r>
          </a:p>
          <a:p>
            <a:pPr lvl="1"/>
            <a:r>
              <a:rPr lang="en-US" sz="2400" dirty="0" smtClean="0"/>
              <a:t>Green Dot (Bystander Intervention) Training</a:t>
            </a:r>
          </a:p>
          <a:p>
            <a:pPr lvl="2"/>
            <a:r>
              <a:rPr lang="en-US" sz="2400" dirty="0" smtClean="0"/>
              <a:t>Contact Kori Pruett (</a:t>
            </a:r>
            <a:r>
              <a:rPr lang="en-US" sz="2400" dirty="0" smtClean="0">
                <a:hlinkClick r:id="rId2"/>
              </a:rPr>
              <a:t>kpruett@fsu.edu</a:t>
            </a:r>
            <a:r>
              <a:rPr lang="en-US" sz="2400" dirty="0" smtClean="0"/>
              <a:t> / 850-644-8871)</a:t>
            </a:r>
          </a:p>
          <a:p>
            <a:pPr lvl="2"/>
            <a:r>
              <a:rPr lang="en-US" sz="2400" dirty="0">
                <a:hlinkClick r:id="rId3"/>
              </a:rPr>
              <a:t>https://knowmore.fsu.edu/greendot</a:t>
            </a:r>
            <a:r>
              <a:rPr lang="en-US" sz="2400" dirty="0" smtClean="0">
                <a:hlinkClick r:id="rId3"/>
              </a:rPr>
              <a:t>/</a:t>
            </a:r>
            <a:endParaRPr lang="en-US" sz="2400" dirty="0" smtClean="0"/>
          </a:p>
          <a:p>
            <a:pPr marL="548640" lvl="2" indent="0">
              <a:buNone/>
            </a:pPr>
            <a:endParaRPr lang="en-US" sz="2400" dirty="0" smtClean="0"/>
          </a:p>
          <a:p>
            <a:pPr lvl="1"/>
            <a:r>
              <a:rPr lang="en-US" sz="2400" dirty="0" smtClean="0"/>
              <a:t>Allies/Safe Zones  (allyship and contemporary LGBTQ+ issues)Training</a:t>
            </a:r>
          </a:p>
          <a:p>
            <a:pPr lvl="2"/>
            <a:r>
              <a:rPr lang="en-US" sz="2400" dirty="0" smtClean="0"/>
              <a:t>Contact Josh Kinchen (</a:t>
            </a:r>
            <a:r>
              <a:rPr lang="en-US" sz="2400" dirty="0" smtClean="0">
                <a:hlinkClick r:id="rId4"/>
              </a:rPr>
              <a:t>jkinchen@fsu.edu</a:t>
            </a:r>
            <a:r>
              <a:rPr lang="en-US" sz="2400" dirty="0" smtClean="0"/>
              <a:t> / 850-645-0908)</a:t>
            </a:r>
          </a:p>
          <a:p>
            <a:pPr lvl="2"/>
            <a:r>
              <a:rPr lang="en-US" sz="2400" dirty="0">
                <a:hlinkClick r:id="rId5"/>
              </a:rPr>
              <a:t>http://</a:t>
            </a:r>
            <a:r>
              <a:rPr lang="en-US" sz="2400" dirty="0" smtClean="0">
                <a:hlinkClick r:id="rId5"/>
              </a:rPr>
              <a:t>sga.fsu.edu/safe_zone-program-info.shtml</a:t>
            </a:r>
            <a:r>
              <a:rPr lang="en-US" sz="2400" dirty="0" smtClean="0"/>
              <a:t> </a:t>
            </a:r>
            <a:endParaRPr lang="en-US" sz="2400" dirty="0"/>
          </a:p>
        </p:txBody>
      </p:sp>
    </p:spTree>
    <p:extLst>
      <p:ext uri="{BB962C8B-B14F-4D97-AF65-F5344CB8AC3E}">
        <p14:creationId xmlns:p14="http://schemas.microsoft.com/office/powerpoint/2010/main" val="1594480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resources are available?</a:t>
            </a:r>
            <a:br>
              <a:rPr lang="en-US" dirty="0" smtClean="0"/>
            </a:br>
            <a:endParaRPr lang="en-US" dirty="0"/>
          </a:p>
        </p:txBody>
      </p:sp>
      <p:sp>
        <p:nvSpPr>
          <p:cNvPr id="3" name="Text Placeholder 2"/>
          <p:cNvSpPr>
            <a:spLocks noGrp="1"/>
          </p:cNvSpPr>
          <p:nvPr>
            <p:ph type="body" idx="1"/>
          </p:nvPr>
        </p:nvSpPr>
        <p:spPr/>
        <p:txBody>
          <a:bodyPr/>
          <a:lstStyle/>
          <a:p>
            <a:r>
              <a:rPr lang="en-US" dirty="0" smtClean="0"/>
              <a:t>FSU Resources:</a:t>
            </a:r>
            <a:endParaRPr lang="en-US" dirty="0"/>
          </a:p>
        </p:txBody>
      </p:sp>
      <p:sp>
        <p:nvSpPr>
          <p:cNvPr id="4" name="Content Placeholder 3"/>
          <p:cNvSpPr>
            <a:spLocks noGrp="1"/>
          </p:cNvSpPr>
          <p:nvPr>
            <p:ph sz="half" idx="2"/>
          </p:nvPr>
        </p:nvSpPr>
        <p:spPr>
          <a:xfrm>
            <a:off x="1522413" y="2514601"/>
            <a:ext cx="4416552" cy="4191000"/>
          </a:xfrm>
        </p:spPr>
        <p:txBody>
          <a:bodyPr>
            <a:normAutofit fontScale="62500" lnSpcReduction="20000"/>
          </a:bodyPr>
          <a:lstStyle/>
          <a:p>
            <a:r>
              <a:rPr lang="en-US" sz="2900" dirty="0"/>
              <a:t>Title IX Office</a:t>
            </a:r>
          </a:p>
          <a:p>
            <a:pPr lvl="1"/>
            <a:r>
              <a:rPr lang="en-US" sz="2900" dirty="0"/>
              <a:t>http://titleix.fsu.edu/</a:t>
            </a:r>
          </a:p>
          <a:p>
            <a:r>
              <a:rPr lang="en-US" sz="2900" dirty="0"/>
              <a:t>kNOw MORE</a:t>
            </a:r>
          </a:p>
          <a:p>
            <a:pPr lvl="1"/>
            <a:r>
              <a:rPr lang="en-US" sz="2900" dirty="0"/>
              <a:t>https://smr.fsu.edu/</a:t>
            </a:r>
          </a:p>
          <a:p>
            <a:r>
              <a:rPr lang="en-US" sz="2900" dirty="0"/>
              <a:t>Victim Advocate Program</a:t>
            </a:r>
          </a:p>
          <a:p>
            <a:pPr lvl="1"/>
            <a:r>
              <a:rPr lang="en-US" sz="2900" dirty="0"/>
              <a:t>https://dos.fsu.edu/vap/</a:t>
            </a:r>
          </a:p>
          <a:p>
            <a:r>
              <a:rPr lang="en-US" sz="2900" dirty="0"/>
              <a:t>University Counseling Center</a:t>
            </a:r>
          </a:p>
          <a:p>
            <a:pPr lvl="1"/>
            <a:r>
              <a:rPr lang="en-US" sz="2900" dirty="0"/>
              <a:t>http://counseling.fsu.edu/</a:t>
            </a:r>
          </a:p>
          <a:p>
            <a:r>
              <a:rPr lang="en-US" sz="2900" dirty="0"/>
              <a:t>University Health Services</a:t>
            </a:r>
          </a:p>
          <a:p>
            <a:pPr lvl="1"/>
            <a:r>
              <a:rPr lang="en-US" sz="2900" dirty="0"/>
              <a:t>http://www.uhs.fsu.edu/</a:t>
            </a:r>
          </a:p>
          <a:p>
            <a:r>
              <a:rPr lang="en-US" sz="2900" dirty="0"/>
              <a:t>FSU Police Department</a:t>
            </a:r>
          </a:p>
          <a:p>
            <a:pPr lvl="1"/>
            <a:r>
              <a:rPr lang="en-US" sz="2900" dirty="0"/>
              <a:t>https://police.fsu.edu/</a:t>
            </a:r>
          </a:p>
          <a:p>
            <a:endParaRPr lang="en-US" dirty="0"/>
          </a:p>
        </p:txBody>
      </p:sp>
      <p:sp>
        <p:nvSpPr>
          <p:cNvPr id="5" name="Text Placeholder 4"/>
          <p:cNvSpPr>
            <a:spLocks noGrp="1"/>
          </p:cNvSpPr>
          <p:nvPr>
            <p:ph type="body" sz="quarter" idx="3"/>
          </p:nvPr>
        </p:nvSpPr>
        <p:spPr/>
        <p:txBody>
          <a:bodyPr/>
          <a:lstStyle/>
          <a:p>
            <a:r>
              <a:rPr lang="en-US" dirty="0" smtClean="0"/>
              <a:t>Local and National Resources:</a:t>
            </a:r>
            <a:endParaRPr lang="en-US" dirty="0"/>
          </a:p>
        </p:txBody>
      </p:sp>
      <p:sp>
        <p:nvSpPr>
          <p:cNvPr id="6" name="Content Placeholder 5"/>
          <p:cNvSpPr>
            <a:spLocks noGrp="1"/>
          </p:cNvSpPr>
          <p:nvPr>
            <p:ph sz="quarter" idx="4"/>
          </p:nvPr>
        </p:nvSpPr>
        <p:spPr>
          <a:xfrm>
            <a:off x="6249860" y="2514601"/>
            <a:ext cx="4416552" cy="4038599"/>
          </a:xfrm>
        </p:spPr>
        <p:txBody>
          <a:bodyPr>
            <a:normAutofit fontScale="70000" lnSpcReduction="20000"/>
          </a:bodyPr>
          <a:lstStyle/>
          <a:p>
            <a:r>
              <a:rPr lang="en-US" sz="2600" dirty="0"/>
              <a:t>Refuge House</a:t>
            </a:r>
          </a:p>
          <a:p>
            <a:pPr lvl="1"/>
            <a:r>
              <a:rPr lang="en-US" sz="2600" dirty="0"/>
              <a:t>850-681-2111</a:t>
            </a:r>
          </a:p>
          <a:p>
            <a:pPr lvl="1"/>
            <a:r>
              <a:rPr lang="en-US" sz="2600" dirty="0"/>
              <a:t>refugehouse.com</a:t>
            </a:r>
          </a:p>
          <a:p>
            <a:r>
              <a:rPr lang="en-US" sz="2600" dirty="0"/>
              <a:t>211 Big Bend</a:t>
            </a:r>
          </a:p>
          <a:p>
            <a:pPr lvl="1"/>
            <a:r>
              <a:rPr lang="en-US" sz="2600" dirty="0"/>
              <a:t>211</a:t>
            </a:r>
          </a:p>
          <a:p>
            <a:pPr lvl="1"/>
            <a:r>
              <a:rPr lang="en-US" sz="2600" dirty="0"/>
              <a:t>211bigbend.net</a:t>
            </a:r>
          </a:p>
          <a:p>
            <a:r>
              <a:rPr lang="en-US" sz="2600" dirty="0"/>
              <a:t>RAINN – national sexual assault hotline</a:t>
            </a:r>
          </a:p>
          <a:p>
            <a:pPr lvl="1"/>
            <a:r>
              <a:rPr lang="en-US" sz="2600" dirty="0"/>
              <a:t>800-656-4673</a:t>
            </a:r>
          </a:p>
          <a:p>
            <a:pPr lvl="1"/>
            <a:r>
              <a:rPr lang="en-US" sz="2600" dirty="0"/>
              <a:t>Rainn.org</a:t>
            </a:r>
          </a:p>
          <a:p>
            <a:r>
              <a:rPr lang="en-US" sz="2600" dirty="0"/>
              <a:t>National Domestic Violence Hotline</a:t>
            </a:r>
          </a:p>
          <a:p>
            <a:pPr lvl="1"/>
            <a:r>
              <a:rPr lang="en-US" sz="2600" dirty="0"/>
              <a:t>1-800-799-7233</a:t>
            </a:r>
          </a:p>
          <a:p>
            <a:pPr lvl="1"/>
            <a:r>
              <a:rPr lang="en-US" sz="2600" dirty="0"/>
              <a:t>thehotline.org</a:t>
            </a:r>
          </a:p>
          <a:p>
            <a:pPr marL="0" indent="0">
              <a:buNone/>
            </a:pPr>
            <a:endParaRPr lang="en-US" sz="1100" dirty="0"/>
          </a:p>
        </p:txBody>
      </p:sp>
    </p:spTree>
    <p:extLst>
      <p:ext uri="{BB962C8B-B14F-4D97-AF65-F5344CB8AC3E}">
        <p14:creationId xmlns:p14="http://schemas.microsoft.com/office/powerpoint/2010/main" val="2634073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Dept. of Education Guidance</a:t>
            </a:r>
            <a:endParaRPr lang="en-US" dirty="0"/>
          </a:p>
        </p:txBody>
      </p:sp>
      <p:sp>
        <p:nvSpPr>
          <p:cNvPr id="3" name="Content Placeholder 2"/>
          <p:cNvSpPr>
            <a:spLocks noGrp="1"/>
          </p:cNvSpPr>
          <p:nvPr>
            <p:ph idx="1"/>
          </p:nvPr>
        </p:nvSpPr>
        <p:spPr/>
        <p:txBody>
          <a:bodyPr>
            <a:normAutofit/>
          </a:bodyPr>
          <a:lstStyle/>
          <a:p>
            <a:r>
              <a:rPr lang="en-US" dirty="0" smtClean="0"/>
              <a:t>Revised Sexual Harassment Guidance 2001</a:t>
            </a:r>
          </a:p>
          <a:p>
            <a:r>
              <a:rPr lang="en-US" dirty="0" smtClean="0"/>
              <a:t>DCL April 2011</a:t>
            </a:r>
          </a:p>
          <a:p>
            <a:r>
              <a:rPr lang="en-US" dirty="0" smtClean="0"/>
              <a:t>DCL June 2013 (pregnancy and parenting)</a:t>
            </a:r>
          </a:p>
          <a:p>
            <a:r>
              <a:rPr lang="en-US" dirty="0" smtClean="0"/>
              <a:t>DCL FAQs April 2014</a:t>
            </a:r>
          </a:p>
          <a:p>
            <a:r>
              <a:rPr lang="en-US" dirty="0" smtClean="0"/>
              <a:t>Title IX Resource Guide April 2015</a:t>
            </a:r>
          </a:p>
          <a:p>
            <a:r>
              <a:rPr lang="en-US" dirty="0" smtClean="0"/>
              <a:t>DCL May 2016: Transgender Students</a:t>
            </a:r>
          </a:p>
          <a:p>
            <a:r>
              <a:rPr lang="en-US" dirty="0" smtClean="0"/>
              <a:t>All are available at</a:t>
            </a:r>
            <a:r>
              <a:rPr lang="en-US" dirty="0"/>
              <a:t>: </a:t>
            </a:r>
            <a:r>
              <a:rPr lang="en-US" dirty="0">
                <a:hlinkClick r:id="rId2"/>
              </a:rPr>
              <a:t>http://</a:t>
            </a:r>
            <a:r>
              <a:rPr lang="en-US" dirty="0" smtClean="0">
                <a:hlinkClick r:id="rId2"/>
              </a:rPr>
              <a:t>www2.ed.gov/about/offices/list/ocr/publications.html#TitleIX</a:t>
            </a:r>
            <a:r>
              <a:rPr lang="en-US" dirty="0" smtClean="0"/>
              <a:t> </a:t>
            </a:r>
          </a:p>
        </p:txBody>
      </p:sp>
      <p:sp>
        <p:nvSpPr>
          <p:cNvPr id="4" name="Slide Number Placeholder 3"/>
          <p:cNvSpPr>
            <a:spLocks noGrp="1"/>
          </p:cNvSpPr>
          <p:nvPr>
            <p:ph type="sldNum" sz="quarter" idx="12"/>
          </p:nvPr>
        </p:nvSpPr>
        <p:spPr/>
        <p:txBody>
          <a:bodyPr/>
          <a:lstStyle/>
          <a:p>
            <a:fld id="{E7CA3DD6-A863-E449-8F40-1EE34DC488B7}" type="slidenum">
              <a:rPr lang="en-US" smtClean="0"/>
              <a:t>24</a:t>
            </a:fld>
            <a:endParaRPr lang="en-US" dirty="0"/>
          </a:p>
        </p:txBody>
      </p:sp>
    </p:spTree>
    <p:extLst>
      <p:ext uri="{BB962C8B-B14F-4D97-AF65-F5344CB8AC3E}">
        <p14:creationId xmlns:p14="http://schemas.microsoft.com/office/powerpoint/2010/main" val="2539638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4" name="Text Placeholder 3"/>
          <p:cNvSpPr>
            <a:spLocks noGrp="1"/>
          </p:cNvSpPr>
          <p:nvPr>
            <p:ph type="body" sz="half" idx="2"/>
          </p:nvPr>
        </p:nvSpPr>
        <p:spPr>
          <a:xfrm>
            <a:off x="7905958" y="3962400"/>
            <a:ext cx="2989053" cy="2192548"/>
          </a:xfrm>
        </p:spPr>
        <p:txBody>
          <a:bodyPr>
            <a:normAutofit/>
          </a:bodyPr>
          <a:lstStyle/>
          <a:p>
            <a:r>
              <a:rPr lang="en-US" sz="1800" dirty="0" smtClean="0"/>
              <a:t>Jennifer Broomfield, LCSW, JD</a:t>
            </a:r>
          </a:p>
          <a:p>
            <a:r>
              <a:rPr lang="en-US" sz="1800" dirty="0" smtClean="0"/>
              <a:t>Title IX Director</a:t>
            </a:r>
          </a:p>
          <a:p>
            <a:r>
              <a:rPr lang="en-US" sz="1800" dirty="0" smtClean="0"/>
              <a:t>408-H Westcott</a:t>
            </a:r>
          </a:p>
          <a:p>
            <a:r>
              <a:rPr lang="en-US" sz="1800" dirty="0" smtClean="0">
                <a:hlinkClick r:id="rId2"/>
              </a:rPr>
              <a:t>jbroomfield@fsu.edu</a:t>
            </a:r>
            <a:endParaRPr lang="en-US" sz="1800" dirty="0" smtClean="0"/>
          </a:p>
          <a:p>
            <a:r>
              <a:rPr lang="en-US" sz="1800" dirty="0" smtClean="0"/>
              <a:t>850-644-6271</a:t>
            </a:r>
            <a:endParaRPr lang="en-US" sz="1800" dirty="0"/>
          </a:p>
        </p:txBody>
      </p:sp>
      <p:pic>
        <p:nvPicPr>
          <p:cNvPr id="7" name="Picture Placeholder 6"/>
          <p:cNvPicPr>
            <a:picLocks noGrp="1" noChangeAspect="1"/>
          </p:cNvPicPr>
          <p:nvPr>
            <p:ph type="pic" idx="1"/>
          </p:nvPr>
        </p:nvPicPr>
        <p:blipFill>
          <a:blip r:embed="rId3">
            <a:extLst>
              <a:ext uri="{28A0092B-C50C-407E-A947-70E740481C1C}">
                <a14:useLocalDpi xmlns:a14="http://schemas.microsoft.com/office/drawing/2010/main" val="0"/>
              </a:ext>
            </a:extLst>
          </a:blip>
          <a:srcRect t="14825" b="14825"/>
          <a:stretch>
            <a:fillRect/>
          </a:stretch>
        </p:blipFill>
        <p:spPr/>
      </p:pic>
    </p:spTree>
    <p:extLst>
      <p:ext uri="{BB962C8B-B14F-4D97-AF65-F5344CB8AC3E}">
        <p14:creationId xmlns:p14="http://schemas.microsoft.com/office/powerpoint/2010/main" val="1160959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3812" y="228600"/>
            <a:ext cx="9144000" cy="1447800"/>
          </a:xfrm>
        </p:spPr>
        <p:txBody>
          <a:bodyPr/>
          <a:lstStyle/>
          <a:p>
            <a:r>
              <a:rPr lang="en-US" dirty="0" smtClean="0"/>
              <a:t>What is Title IX?</a:t>
            </a:r>
            <a:endParaRPr lang="en-US" dirty="0"/>
          </a:p>
        </p:txBody>
      </p:sp>
      <p:sp>
        <p:nvSpPr>
          <p:cNvPr id="3" name="Text Placeholder 2"/>
          <p:cNvSpPr>
            <a:spLocks noGrp="1"/>
          </p:cNvSpPr>
          <p:nvPr>
            <p:ph type="body" idx="1"/>
          </p:nvPr>
        </p:nvSpPr>
        <p:spPr>
          <a:xfrm>
            <a:off x="1522413" y="1676400"/>
            <a:ext cx="9143999" cy="3276601"/>
          </a:xfrm>
        </p:spPr>
        <p:txBody>
          <a:bodyPr>
            <a:normAutofit/>
          </a:bodyPr>
          <a:lstStyle/>
          <a:p>
            <a:r>
              <a:rPr lang="en-US" sz="2800" dirty="0" smtClean="0"/>
              <a:t>37 Words:</a:t>
            </a:r>
            <a:endParaRPr lang="en-US" sz="2800" dirty="0"/>
          </a:p>
          <a:p>
            <a:pPr lvl="1"/>
            <a:r>
              <a:rPr lang="en-US" sz="2800" dirty="0"/>
              <a:t>“No person in the United States shall, on the basis of sex, be excluded from participation in, be denied the benefits of, or be subjected to discrimination under any education program or activity receiving federal financial assistance.”</a:t>
            </a:r>
          </a:p>
          <a:p>
            <a:pPr lvl="2"/>
            <a:r>
              <a:rPr lang="en-US" sz="2800" dirty="0"/>
              <a:t>Title IX of the 1972 Educational Amendment</a:t>
            </a:r>
          </a:p>
          <a:p>
            <a:endParaRPr lang="en-US" dirty="0"/>
          </a:p>
        </p:txBody>
      </p:sp>
    </p:spTree>
    <p:extLst>
      <p:ext uri="{BB962C8B-B14F-4D97-AF65-F5344CB8AC3E}">
        <p14:creationId xmlns:p14="http://schemas.microsoft.com/office/powerpoint/2010/main" val="3847750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Title IX require?</a:t>
            </a:r>
            <a:br>
              <a:rPr lang="en-US" dirty="0" smtClean="0"/>
            </a:br>
            <a:endParaRPr lang="en-US" dirty="0"/>
          </a:p>
        </p:txBody>
      </p:sp>
      <p:sp>
        <p:nvSpPr>
          <p:cNvPr id="3" name="Text Placeholder 2"/>
          <p:cNvSpPr>
            <a:spLocks noGrp="1"/>
          </p:cNvSpPr>
          <p:nvPr>
            <p:ph type="body" idx="1"/>
          </p:nvPr>
        </p:nvSpPr>
        <p:spPr/>
        <p:txBody>
          <a:bodyPr/>
          <a:lstStyle/>
          <a:p>
            <a:r>
              <a:rPr lang="en-US" dirty="0" smtClean="0"/>
              <a:t>Title IX requires:</a:t>
            </a:r>
            <a:endParaRPr lang="en-US" dirty="0"/>
          </a:p>
        </p:txBody>
      </p:sp>
      <p:sp>
        <p:nvSpPr>
          <p:cNvPr id="4" name="Content Placeholder 3"/>
          <p:cNvSpPr>
            <a:spLocks noGrp="1"/>
          </p:cNvSpPr>
          <p:nvPr>
            <p:ph sz="half" idx="2"/>
          </p:nvPr>
        </p:nvSpPr>
        <p:spPr/>
        <p:txBody>
          <a:bodyPr>
            <a:normAutofit/>
          </a:bodyPr>
          <a:lstStyle/>
          <a:p>
            <a:r>
              <a:rPr lang="en-US" dirty="0" smtClean="0"/>
              <a:t>Gender Equity</a:t>
            </a:r>
            <a:endParaRPr lang="en-US" dirty="0"/>
          </a:p>
        </p:txBody>
      </p:sp>
      <p:sp>
        <p:nvSpPr>
          <p:cNvPr id="5" name="Text Placeholder 4"/>
          <p:cNvSpPr>
            <a:spLocks noGrp="1"/>
          </p:cNvSpPr>
          <p:nvPr>
            <p:ph type="body" sz="quarter" idx="3"/>
          </p:nvPr>
        </p:nvSpPr>
        <p:spPr/>
        <p:txBody>
          <a:bodyPr/>
          <a:lstStyle/>
          <a:p>
            <a:r>
              <a:rPr lang="en-US" dirty="0" smtClean="0"/>
              <a:t>Title IX applies to:</a:t>
            </a:r>
            <a:endParaRPr lang="en-US" dirty="0"/>
          </a:p>
        </p:txBody>
      </p:sp>
      <p:sp>
        <p:nvSpPr>
          <p:cNvPr id="6" name="Content Placeholder 5"/>
          <p:cNvSpPr>
            <a:spLocks noGrp="1"/>
          </p:cNvSpPr>
          <p:nvPr>
            <p:ph sz="quarter" idx="4"/>
          </p:nvPr>
        </p:nvSpPr>
        <p:spPr/>
        <p:txBody>
          <a:bodyPr>
            <a:normAutofit lnSpcReduction="10000"/>
          </a:bodyPr>
          <a:lstStyle/>
          <a:p>
            <a:r>
              <a:rPr lang="en-US" dirty="0" smtClean="0"/>
              <a:t>Students</a:t>
            </a:r>
          </a:p>
          <a:p>
            <a:r>
              <a:rPr lang="en-US" dirty="0" smtClean="0"/>
              <a:t>Faculty</a:t>
            </a:r>
          </a:p>
          <a:p>
            <a:r>
              <a:rPr lang="en-US" dirty="0" smtClean="0"/>
              <a:t>Staff</a:t>
            </a:r>
          </a:p>
          <a:p>
            <a:r>
              <a:rPr lang="en-US" dirty="0" smtClean="0"/>
              <a:t>Visitors</a:t>
            </a:r>
          </a:p>
          <a:p>
            <a:r>
              <a:rPr lang="en-US" dirty="0" smtClean="0"/>
              <a:t>University activity on and off campus*</a:t>
            </a:r>
          </a:p>
          <a:p>
            <a:pPr marL="0" indent="0">
              <a:buNone/>
            </a:pPr>
            <a:r>
              <a:rPr lang="en-US" sz="1100" dirty="0" smtClean="0"/>
              <a:t>* And  non-University sponsored  events  that occur off campus and involve members of the FSU community</a:t>
            </a:r>
            <a:endParaRPr lang="en-US" sz="1100" dirty="0"/>
          </a:p>
        </p:txBody>
      </p:sp>
    </p:spTree>
    <p:extLst>
      <p:ext uri="{BB962C8B-B14F-4D97-AF65-F5344CB8AC3E}">
        <p14:creationId xmlns:p14="http://schemas.microsoft.com/office/powerpoint/2010/main" val="4135151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Title IX prohibit?</a:t>
            </a:r>
            <a:endParaRPr lang="en-US" dirty="0"/>
          </a:p>
        </p:txBody>
      </p:sp>
      <p:sp>
        <p:nvSpPr>
          <p:cNvPr id="3" name="Rectangle 2"/>
          <p:cNvSpPr/>
          <p:nvPr/>
        </p:nvSpPr>
        <p:spPr>
          <a:xfrm>
            <a:off x="1522414" y="2274838"/>
            <a:ext cx="9601198" cy="4154984"/>
          </a:xfrm>
          <a:prstGeom prst="rect">
            <a:avLst/>
          </a:prstGeom>
        </p:spPr>
        <p:txBody>
          <a:bodyPr wrap="square">
            <a:spAutoFit/>
          </a:bodyPr>
          <a:lstStyle/>
          <a:p>
            <a:r>
              <a:rPr lang="en-US" sz="2400" dirty="0"/>
              <a:t>Title IX prohibits Sexual Misconduct:</a:t>
            </a:r>
          </a:p>
          <a:p>
            <a:pPr marL="800100" lvl="1" indent="-342900">
              <a:buFont typeface="Arial" panose="020B0604020202020204" pitchFamily="34" charset="0"/>
              <a:buChar char="•"/>
            </a:pPr>
            <a:r>
              <a:rPr lang="en-US" sz="2400" dirty="0"/>
              <a:t>Sex discrimination and harassment </a:t>
            </a:r>
            <a:endParaRPr lang="en-US" sz="2400" dirty="0" smtClean="0"/>
          </a:p>
          <a:p>
            <a:pPr marL="1257300" lvl="2" indent="-342900">
              <a:buFont typeface="Arial" panose="020B0604020202020204" pitchFamily="34" charset="0"/>
              <a:buChar char="•"/>
            </a:pPr>
            <a:r>
              <a:rPr lang="en-US" sz="2400" dirty="0" smtClean="0"/>
              <a:t>Includes discrimination and harassment based on pregnancy and parenting status</a:t>
            </a:r>
          </a:p>
          <a:p>
            <a:pPr marL="800100" lvl="1" indent="-342900">
              <a:buFont typeface="Arial" panose="020B0604020202020204" pitchFamily="34" charset="0"/>
              <a:buChar char="•"/>
            </a:pPr>
            <a:r>
              <a:rPr lang="en-US" sz="2400" dirty="0" smtClean="0"/>
              <a:t>Sexual </a:t>
            </a:r>
            <a:r>
              <a:rPr lang="en-US" sz="2400" dirty="0"/>
              <a:t>Violence (rape, sexual assault and sexual battery)</a:t>
            </a:r>
          </a:p>
          <a:p>
            <a:pPr marL="800100" lvl="1" indent="-342900">
              <a:buFont typeface="Arial" panose="020B0604020202020204" pitchFamily="34" charset="0"/>
              <a:buChar char="•"/>
            </a:pPr>
            <a:r>
              <a:rPr lang="en-US" sz="2400" dirty="0"/>
              <a:t>Intimate partner violence (dating &amp; domestic violence)</a:t>
            </a:r>
          </a:p>
          <a:p>
            <a:pPr marL="800100" lvl="1" indent="-342900">
              <a:buFont typeface="Arial" panose="020B0604020202020204" pitchFamily="34" charset="0"/>
              <a:buChar char="•"/>
            </a:pPr>
            <a:r>
              <a:rPr lang="en-US" sz="2400" dirty="0"/>
              <a:t>Gender based animosity (discrimination, harassment and violence)</a:t>
            </a:r>
          </a:p>
          <a:p>
            <a:pPr marL="800100" lvl="1" indent="-342900">
              <a:buFont typeface="Arial" panose="020B0604020202020204" pitchFamily="34" charset="0"/>
              <a:buChar char="•"/>
            </a:pPr>
            <a:r>
              <a:rPr lang="en-US" sz="2400" dirty="0"/>
              <a:t>Sexual /gender </a:t>
            </a:r>
            <a:r>
              <a:rPr lang="en-US" sz="2400" dirty="0" smtClean="0"/>
              <a:t>stereotyping</a:t>
            </a:r>
          </a:p>
          <a:p>
            <a:pPr marL="800100" lvl="1" indent="-342900">
              <a:buFont typeface="Arial" panose="020B0604020202020204" pitchFamily="34" charset="0"/>
              <a:buChar char="•"/>
            </a:pPr>
            <a:r>
              <a:rPr lang="en-US" sz="2400" dirty="0" smtClean="0"/>
              <a:t>Discrimination, harassment, physical violence or sexual violence based on sexual orientation or gender identity/expression</a:t>
            </a:r>
            <a:endParaRPr lang="en-US" sz="2400" dirty="0"/>
          </a:p>
          <a:p>
            <a:pPr marL="800100" lvl="1" indent="-342900">
              <a:buFont typeface="Arial" panose="020B0604020202020204" pitchFamily="34" charset="0"/>
              <a:buChar char="•"/>
            </a:pPr>
            <a:r>
              <a:rPr lang="en-US" sz="2400" dirty="0" smtClean="0"/>
              <a:t>Stalking based on one of the above</a:t>
            </a:r>
            <a:endParaRPr lang="en-US" sz="2400" dirty="0"/>
          </a:p>
        </p:txBody>
      </p:sp>
    </p:spTree>
    <p:extLst>
      <p:ext uri="{BB962C8B-B14F-4D97-AF65-F5344CB8AC3E}">
        <p14:creationId xmlns:p14="http://schemas.microsoft.com/office/powerpoint/2010/main" val="2215894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FSU Policies apply?</a:t>
            </a:r>
            <a:endParaRPr lang="en-US" dirty="0"/>
          </a:p>
        </p:txBody>
      </p:sp>
      <p:sp>
        <p:nvSpPr>
          <p:cNvPr id="3" name="Content Placeholder 2"/>
          <p:cNvSpPr>
            <a:spLocks noGrp="1"/>
          </p:cNvSpPr>
          <p:nvPr>
            <p:ph idx="1"/>
          </p:nvPr>
        </p:nvSpPr>
        <p:spPr/>
        <p:txBody>
          <a:bodyPr>
            <a:normAutofit/>
          </a:bodyPr>
          <a:lstStyle/>
          <a:p>
            <a:r>
              <a:rPr lang="en-US" sz="3200" dirty="0"/>
              <a:t>Sex Discrimination and Sexual Misconduct Policy</a:t>
            </a:r>
          </a:p>
          <a:p>
            <a:pPr lvl="1"/>
            <a:r>
              <a:rPr lang="en-US" sz="3200" dirty="0">
                <a:hlinkClick r:id="rId2"/>
              </a:rPr>
              <a:t>http://policies.fsu.edu/Policies/Policy-Offices/Office-of-the-President</a:t>
            </a:r>
            <a:r>
              <a:rPr lang="en-US" sz="3200" dirty="0"/>
              <a:t> </a:t>
            </a:r>
          </a:p>
          <a:p>
            <a:r>
              <a:rPr lang="en-US" sz="3200" dirty="0"/>
              <a:t>Student Conduct Code</a:t>
            </a:r>
          </a:p>
          <a:p>
            <a:pPr lvl="1"/>
            <a:r>
              <a:rPr lang="en-US" sz="3200" dirty="0">
                <a:hlinkClick r:id="rId3"/>
              </a:rPr>
              <a:t>https://dos.fsu.edu/srr/conduct-codes/</a:t>
            </a:r>
            <a:endParaRPr lang="en-US" sz="3200" dirty="0"/>
          </a:p>
        </p:txBody>
      </p:sp>
      <p:sp>
        <p:nvSpPr>
          <p:cNvPr id="4" name="Slide Number Placeholder 3"/>
          <p:cNvSpPr>
            <a:spLocks noGrp="1"/>
          </p:cNvSpPr>
          <p:nvPr>
            <p:ph type="sldNum" sz="quarter" idx="12"/>
          </p:nvPr>
        </p:nvSpPr>
        <p:spPr/>
        <p:txBody>
          <a:bodyPr/>
          <a:lstStyle/>
          <a:p>
            <a:fld id="{E7CA3DD6-A863-E449-8F40-1EE34DC488B7}" type="slidenum">
              <a:rPr lang="en-US" smtClean="0"/>
              <a:t>6</a:t>
            </a:fld>
            <a:endParaRPr lang="en-US" dirty="0"/>
          </a:p>
        </p:txBody>
      </p:sp>
    </p:spTree>
    <p:extLst>
      <p:ext uri="{BB962C8B-B14F-4D97-AF65-F5344CB8AC3E}">
        <p14:creationId xmlns:p14="http://schemas.microsoft.com/office/powerpoint/2010/main" val="934511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our Title IX obligations?</a:t>
            </a:r>
            <a:endParaRPr lang="en-US" dirty="0"/>
          </a:p>
        </p:txBody>
      </p:sp>
      <p:sp>
        <p:nvSpPr>
          <p:cNvPr id="3" name="Rectangle 2"/>
          <p:cNvSpPr/>
          <p:nvPr/>
        </p:nvSpPr>
        <p:spPr>
          <a:xfrm>
            <a:off x="1827212" y="2551837"/>
            <a:ext cx="9220200" cy="2677656"/>
          </a:xfrm>
          <a:prstGeom prst="rect">
            <a:avLst/>
          </a:prstGeom>
        </p:spPr>
        <p:txBody>
          <a:bodyPr wrap="square">
            <a:spAutoFit/>
          </a:bodyPr>
          <a:lstStyle/>
          <a:p>
            <a:pPr marL="457200" indent="-457200">
              <a:buFont typeface="Arial" panose="020B0604020202020204" pitchFamily="34" charset="0"/>
              <a:buChar char="•"/>
            </a:pPr>
            <a:r>
              <a:rPr lang="en-US" sz="2800" dirty="0"/>
              <a:t>Legal Duties:</a:t>
            </a:r>
          </a:p>
          <a:p>
            <a:pPr marL="914400" lvl="1" indent="-457200">
              <a:buFont typeface="Arial" panose="020B0604020202020204" pitchFamily="34" charset="0"/>
              <a:buChar char="•"/>
            </a:pPr>
            <a:r>
              <a:rPr lang="en-US" sz="2800" dirty="0"/>
              <a:t>Investigate</a:t>
            </a:r>
          </a:p>
          <a:p>
            <a:pPr marL="1371600" lvl="2" indent="-457200">
              <a:buFont typeface="Arial" panose="020B0604020202020204" pitchFamily="34" charset="0"/>
              <a:buChar char="•"/>
            </a:pPr>
            <a:r>
              <a:rPr lang="en-US" sz="2800" dirty="0"/>
              <a:t>Regardless of criminal investigation</a:t>
            </a:r>
          </a:p>
          <a:p>
            <a:pPr marL="914400" lvl="1" indent="-457200">
              <a:buFont typeface="Arial" panose="020B0604020202020204" pitchFamily="34" charset="0"/>
              <a:buChar char="•"/>
            </a:pPr>
            <a:r>
              <a:rPr lang="en-US" sz="2800" dirty="0"/>
              <a:t>Eliminate</a:t>
            </a:r>
          </a:p>
          <a:p>
            <a:pPr marL="914400" lvl="1" indent="-457200">
              <a:buFont typeface="Arial" panose="020B0604020202020204" pitchFamily="34" charset="0"/>
              <a:buChar char="•"/>
            </a:pPr>
            <a:r>
              <a:rPr lang="en-US" sz="2800" dirty="0"/>
              <a:t>Address Effects</a:t>
            </a:r>
          </a:p>
          <a:p>
            <a:pPr marL="914400" lvl="1" indent="-457200">
              <a:buFont typeface="Arial" panose="020B0604020202020204" pitchFamily="34" charset="0"/>
              <a:buChar char="•"/>
            </a:pPr>
            <a:r>
              <a:rPr lang="en-US" sz="2800" dirty="0"/>
              <a:t>Prevent Recurrence</a:t>
            </a:r>
          </a:p>
        </p:txBody>
      </p:sp>
    </p:spTree>
    <p:extLst>
      <p:ext uri="{BB962C8B-B14F-4D97-AF65-F5344CB8AC3E}">
        <p14:creationId xmlns:p14="http://schemas.microsoft.com/office/powerpoint/2010/main" val="1541198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2414" y="0"/>
            <a:ext cx="9143998" cy="1600200"/>
          </a:xfrm>
        </p:spPr>
        <p:txBody>
          <a:bodyPr>
            <a:normAutofit/>
          </a:bodyPr>
          <a:lstStyle/>
          <a:p>
            <a:r>
              <a:rPr lang="en-US" dirty="0" smtClean="0"/>
              <a:t>What must be reported?</a:t>
            </a:r>
            <a:endParaRPr lang="en-US" dirty="0"/>
          </a:p>
        </p:txBody>
      </p:sp>
      <p:sp>
        <p:nvSpPr>
          <p:cNvPr id="4" name="Rectangle 3"/>
          <p:cNvSpPr/>
          <p:nvPr/>
        </p:nvSpPr>
        <p:spPr>
          <a:xfrm>
            <a:off x="1674812" y="2690336"/>
            <a:ext cx="9906000" cy="3046988"/>
          </a:xfrm>
          <a:prstGeom prst="rect">
            <a:avLst/>
          </a:prstGeom>
        </p:spPr>
        <p:txBody>
          <a:bodyPr wrap="square">
            <a:spAutoFit/>
          </a:bodyPr>
          <a:lstStyle/>
          <a:p>
            <a:pPr marL="342900" indent="-342900">
              <a:buFont typeface="Arial" panose="020B0604020202020204" pitchFamily="34" charset="0"/>
              <a:buChar char="•"/>
            </a:pPr>
            <a:r>
              <a:rPr lang="en-US" sz="2400" dirty="0" smtClean="0"/>
              <a:t>ANY incident of </a:t>
            </a:r>
            <a:r>
              <a:rPr lang="en-US" sz="2400" b="1" i="1" u="sng" dirty="0" smtClean="0"/>
              <a:t>possible </a:t>
            </a:r>
            <a:r>
              <a:rPr lang="en-US" sz="2400" dirty="0" smtClean="0"/>
              <a:t>sexual misconduct that is disclosed to a Responsible Employee (regardless of who makes the disclosure)</a:t>
            </a:r>
          </a:p>
          <a:p>
            <a:pPr marL="342900" indent="-342900">
              <a:buFont typeface="Arial" panose="020B0604020202020204" pitchFamily="34" charset="0"/>
              <a:buChar char="•"/>
            </a:pPr>
            <a:r>
              <a:rPr lang="en-US" sz="2400" dirty="0" smtClean="0"/>
              <a:t>Names </a:t>
            </a:r>
            <a:r>
              <a:rPr lang="en-US" sz="2400" dirty="0"/>
              <a:t>of Reporting Individual and Responding Individual</a:t>
            </a:r>
          </a:p>
          <a:p>
            <a:pPr marL="342900" indent="-342900">
              <a:buFont typeface="Arial" panose="020B0604020202020204" pitchFamily="34" charset="0"/>
              <a:buChar char="•"/>
            </a:pPr>
            <a:r>
              <a:rPr lang="en-US" sz="2400" dirty="0"/>
              <a:t>Other Parties Involved in the alleged </a:t>
            </a:r>
            <a:r>
              <a:rPr lang="en-US" sz="2400" dirty="0" smtClean="0"/>
              <a:t>incident (if student or staff member shares this with you in their initial disclosure)</a:t>
            </a:r>
            <a:endParaRPr lang="en-US" sz="2400" dirty="0"/>
          </a:p>
          <a:p>
            <a:pPr marL="342900" indent="-342900">
              <a:buFont typeface="Arial" panose="020B0604020202020204" pitchFamily="34" charset="0"/>
              <a:buChar char="•"/>
            </a:pPr>
            <a:r>
              <a:rPr lang="en-US" sz="2400" dirty="0"/>
              <a:t>Date, time and location of alleged incident</a:t>
            </a:r>
          </a:p>
          <a:p>
            <a:pPr marL="342900" indent="-342900">
              <a:buFont typeface="Arial" panose="020B0604020202020204" pitchFamily="34" charset="0"/>
              <a:buChar char="•"/>
            </a:pPr>
            <a:r>
              <a:rPr lang="en-US" sz="2400" dirty="0"/>
              <a:t>Other relevant information (however, do </a:t>
            </a:r>
            <a:r>
              <a:rPr lang="en-US" sz="2400" b="1" i="1" dirty="0"/>
              <a:t>NOT</a:t>
            </a:r>
            <a:r>
              <a:rPr lang="en-US" sz="2400" dirty="0"/>
              <a:t> conduct your own investigation)</a:t>
            </a:r>
          </a:p>
        </p:txBody>
      </p:sp>
    </p:spTree>
    <p:extLst>
      <p:ext uri="{BB962C8B-B14F-4D97-AF65-F5344CB8AC3E}">
        <p14:creationId xmlns:p14="http://schemas.microsoft.com/office/powerpoint/2010/main" val="2707079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is FSU on notice of an incident?</a:t>
            </a:r>
            <a:endParaRPr lang="en-US" dirty="0"/>
          </a:p>
        </p:txBody>
      </p:sp>
      <p:sp>
        <p:nvSpPr>
          <p:cNvPr id="3" name="Rectangle 2"/>
          <p:cNvSpPr/>
          <p:nvPr/>
        </p:nvSpPr>
        <p:spPr>
          <a:xfrm>
            <a:off x="1522414" y="2209800"/>
            <a:ext cx="9372598" cy="1938992"/>
          </a:xfrm>
          <a:prstGeom prst="rect">
            <a:avLst/>
          </a:prstGeom>
        </p:spPr>
        <p:txBody>
          <a:bodyPr wrap="square">
            <a:spAutoFit/>
          </a:bodyPr>
          <a:lstStyle/>
          <a:p>
            <a:pPr marL="342900" indent="-342900">
              <a:buFont typeface="Arial" panose="020B0604020202020204" pitchFamily="34" charset="0"/>
              <a:buChar char="•"/>
            </a:pPr>
            <a:r>
              <a:rPr lang="en-US" sz="2400" dirty="0"/>
              <a:t>When we know or </a:t>
            </a:r>
            <a:r>
              <a:rPr lang="en-US" sz="2400" b="1" i="1" dirty="0"/>
              <a:t>reasonably should know</a:t>
            </a:r>
          </a:p>
          <a:p>
            <a:pPr marL="800100" lvl="1" indent="-342900">
              <a:buFont typeface="Arial" panose="020B0604020202020204" pitchFamily="34" charset="0"/>
              <a:buChar char="•"/>
            </a:pPr>
            <a:r>
              <a:rPr lang="en-US" sz="2400" dirty="0"/>
              <a:t>When a </a:t>
            </a:r>
            <a:r>
              <a:rPr lang="en-US" sz="2400" b="1" dirty="0"/>
              <a:t>Responsible Employee</a:t>
            </a:r>
            <a:r>
              <a:rPr lang="en-US" sz="2400" dirty="0"/>
              <a:t> knew, or in the </a:t>
            </a:r>
            <a:r>
              <a:rPr lang="en-US" sz="2400" b="1" i="1" dirty="0"/>
              <a:t>exercise of reasonable care,</a:t>
            </a:r>
            <a:r>
              <a:rPr lang="en-US" sz="2400" dirty="0"/>
              <a:t> should have known about the sexual misconduct</a:t>
            </a:r>
          </a:p>
          <a:p>
            <a:pPr marL="1257300" lvl="2" indent="-342900">
              <a:buFont typeface="Arial" panose="020B0604020202020204" pitchFamily="34" charset="0"/>
              <a:buChar char="•"/>
            </a:pPr>
            <a:r>
              <a:rPr lang="en-US" sz="2400" dirty="0"/>
              <a:t>Responsible Employees </a:t>
            </a:r>
            <a:r>
              <a:rPr lang="en-US" sz="2400" b="1" dirty="0"/>
              <a:t>must</a:t>
            </a:r>
            <a:r>
              <a:rPr lang="en-US" sz="2400" dirty="0"/>
              <a:t> report incidents of sexual misconduct </a:t>
            </a:r>
          </a:p>
        </p:txBody>
      </p:sp>
    </p:spTree>
    <p:extLst>
      <p:ext uri="{BB962C8B-B14F-4D97-AF65-F5344CB8AC3E}">
        <p14:creationId xmlns:p14="http://schemas.microsoft.com/office/powerpoint/2010/main" val="3056566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0F09A44C-857D-42FD-9219-94A36248C2C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Chalkboard education presentation (widescreen)</Template>
  <TotalTime>0</TotalTime>
  <Words>1320</Words>
  <Application>Microsoft Office PowerPoint</Application>
  <PresentationFormat>Custom</PresentationFormat>
  <Paragraphs>197</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Consolas</vt:lpstr>
      <vt:lpstr>Corbel</vt:lpstr>
      <vt:lpstr>Garamond</vt:lpstr>
      <vt:lpstr>Garamond Premr Pro</vt:lpstr>
      <vt:lpstr>Chalkboard 16x9</vt:lpstr>
      <vt:lpstr>Title IX Reporting:</vt:lpstr>
      <vt:lpstr>Agenda</vt:lpstr>
      <vt:lpstr>What is Title IX?</vt:lpstr>
      <vt:lpstr>What does Title IX require? </vt:lpstr>
      <vt:lpstr>What does Title IX prohibit?</vt:lpstr>
      <vt:lpstr>What FSU Policies apply?</vt:lpstr>
      <vt:lpstr>What are our Title IX obligations?</vt:lpstr>
      <vt:lpstr>What must be reported?</vt:lpstr>
      <vt:lpstr>When is FSU on notice of an incident?</vt:lpstr>
      <vt:lpstr>Who are Responsible Employees?</vt:lpstr>
      <vt:lpstr>Who gets the initial report?</vt:lpstr>
      <vt:lpstr>How do I make a report?</vt:lpstr>
      <vt:lpstr>How do I preserve the privacy of a student or staff member who may have experienced sexual misconduct?</vt:lpstr>
      <vt:lpstr>When must the Title IX Office investigate (even if the Reporting Party does not want to proceed)?</vt:lpstr>
      <vt:lpstr>What happens after you make a report?</vt:lpstr>
      <vt:lpstr>What is the Florida Vulnerable Person’s Act?</vt:lpstr>
      <vt:lpstr>Florida Vulnerable Person’s Act (cont’d)</vt:lpstr>
      <vt:lpstr>What are Child Abuse, Neglect, and Abandonment?</vt:lpstr>
      <vt:lpstr>Florida Vulnerable Person’s Act (cont’d)</vt:lpstr>
      <vt:lpstr>How does the State of Florida notify us of sexual predator/offenders in our area?</vt:lpstr>
      <vt:lpstr>Points to keep in mind</vt:lpstr>
      <vt:lpstr>How can I help to prevent sexual misconduct/gender based violence?</vt:lpstr>
      <vt:lpstr>What resources are available? </vt:lpstr>
      <vt:lpstr>Dept. of Education Guidance</vt:lpstr>
      <vt:lpstr>Thank you!</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2016-01-04T14:34:52Z</dcterms:created>
  <dcterms:modified xsi:type="dcterms:W3CDTF">2016-08-12T15:51:33Z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TC028048469991</vt:lpwstr>
  </property>
</Properties>
</file>